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338" r:id="rId3"/>
    <p:sldId id="381" r:id="rId4"/>
    <p:sldId id="373" r:id="rId5"/>
    <p:sldId id="352" r:id="rId6"/>
    <p:sldId id="354" r:id="rId7"/>
    <p:sldId id="353" r:id="rId8"/>
    <p:sldId id="279" r:id="rId9"/>
    <p:sldId id="283" r:id="rId10"/>
    <p:sldId id="342" r:id="rId11"/>
    <p:sldId id="343" r:id="rId12"/>
    <p:sldId id="345" r:id="rId13"/>
    <p:sldId id="347" r:id="rId14"/>
    <p:sldId id="356" r:id="rId15"/>
    <p:sldId id="358" r:id="rId16"/>
    <p:sldId id="357" r:id="rId17"/>
    <p:sldId id="359" r:id="rId18"/>
    <p:sldId id="360" r:id="rId19"/>
    <p:sldId id="361" r:id="rId20"/>
    <p:sldId id="362" r:id="rId21"/>
    <p:sldId id="363" r:id="rId22"/>
    <p:sldId id="374" r:id="rId23"/>
    <p:sldId id="364" r:id="rId24"/>
    <p:sldId id="365" r:id="rId25"/>
    <p:sldId id="366" r:id="rId26"/>
    <p:sldId id="375" r:id="rId27"/>
    <p:sldId id="376" r:id="rId28"/>
    <p:sldId id="367" r:id="rId29"/>
    <p:sldId id="368" r:id="rId30"/>
    <p:sldId id="369" r:id="rId31"/>
    <p:sldId id="379" r:id="rId32"/>
    <p:sldId id="380" r:id="rId33"/>
    <p:sldId id="371" r:id="rId34"/>
    <p:sldId id="370" r:id="rId35"/>
    <p:sldId id="377" r:id="rId36"/>
    <p:sldId id="378" r:id="rId37"/>
    <p:sldId id="339" r:id="rId38"/>
    <p:sldId id="341" r:id="rId39"/>
    <p:sldId id="3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6380" autoAdjust="0"/>
  </p:normalViewPr>
  <p:slideViewPr>
    <p:cSldViewPr>
      <p:cViewPr varScale="1">
        <p:scale>
          <a:sx n="64" d="100"/>
          <a:sy n="64" d="100"/>
        </p:scale>
        <p:origin x="120" y="72"/>
      </p:cViewPr>
      <p:guideLst>
        <p:guide orient="horz" pos="2160"/>
        <p:guide pos="2880"/>
      </p:guideLst>
    </p:cSldViewPr>
  </p:slideViewPr>
  <p:outlineViewPr>
    <p:cViewPr>
      <p:scale>
        <a:sx n="33" d="100"/>
        <a:sy n="33" d="100"/>
      </p:scale>
      <p:origin x="0" y="191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33DDF-7EFB-4A6C-A4F9-4C5E5FDC39D1}" type="datetimeFigureOut">
              <a:rPr lang="en-US" smtClean="0"/>
              <a:pPr/>
              <a:t>05-May-15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EEC92-6510-4F1C-974F-DF064B16E6E9}" type="slidenum">
              <a:rPr lang="en-US" smtClean="0"/>
              <a:pPr/>
              <a:t>‹#›</a:t>
            </a:fld>
            <a:endParaRPr lang="en-US"/>
          </a:p>
        </p:txBody>
      </p:sp>
    </p:spTree>
    <p:extLst>
      <p:ext uri="{BB962C8B-B14F-4D97-AF65-F5344CB8AC3E}">
        <p14:creationId xmlns:p14="http://schemas.microsoft.com/office/powerpoint/2010/main" val="3702012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FC08122-D941-4FF1-94F7-B1DA83AFBD2E}" type="datetimeFigureOut">
              <a:rPr lang="en-US" smtClean="0"/>
              <a:pPr/>
              <a:t>05-May-15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521E69-F2AF-4ED8-97C7-D8BD0B6E0E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05-May-15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05-May-15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05-May-15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C08122-D941-4FF1-94F7-B1DA83AFBD2E}" type="datetimeFigureOut">
              <a:rPr lang="en-US" smtClean="0"/>
              <a:pPr/>
              <a:t>05-May-15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8122-D941-4FF1-94F7-B1DA83AFBD2E}" type="datetimeFigureOut">
              <a:rPr lang="en-US" smtClean="0"/>
              <a:pPr/>
              <a:t>05-May-15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FC08122-D941-4FF1-94F7-B1DA83AFBD2E}" type="datetimeFigureOut">
              <a:rPr lang="en-US" smtClean="0"/>
              <a:pPr/>
              <a:t>05-May-15</a:t>
            </a:fld>
            <a:endParaRPr lang="en-US"/>
          </a:p>
        </p:txBody>
      </p:sp>
      <p:sp>
        <p:nvSpPr>
          <p:cNvPr id="27" name="Slide Number Placeholder 26"/>
          <p:cNvSpPr>
            <a:spLocks noGrp="1"/>
          </p:cNvSpPr>
          <p:nvPr>
            <p:ph type="sldNum" sz="quarter" idx="11"/>
          </p:nvPr>
        </p:nvSpPr>
        <p:spPr/>
        <p:txBody>
          <a:bodyPr rtlCol="0"/>
          <a:lstStyle/>
          <a:p>
            <a:fld id="{C7521E69-F2AF-4ED8-97C7-D8BD0B6E0E6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FC08122-D941-4FF1-94F7-B1DA83AFBD2E}" type="datetimeFigureOut">
              <a:rPr lang="en-US" smtClean="0"/>
              <a:pPr/>
              <a:t>05-May-15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7521E69-F2AF-4ED8-97C7-D8BD0B6E0E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08122-D941-4FF1-94F7-B1DA83AFBD2E}" type="datetimeFigureOut">
              <a:rPr lang="en-US" smtClean="0"/>
              <a:pPr/>
              <a:t>05-May-15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8122-D941-4FF1-94F7-B1DA83AFBD2E}" type="datetimeFigureOut">
              <a:rPr lang="en-US" smtClean="0"/>
              <a:pPr/>
              <a:t>05-May-15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C08122-D941-4FF1-94F7-B1DA83AFBD2E}" type="datetimeFigureOut">
              <a:rPr lang="en-US" smtClean="0"/>
              <a:pPr/>
              <a:t>05-May-15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FC08122-D941-4FF1-94F7-B1DA83AFBD2E}" type="datetimeFigureOut">
              <a:rPr lang="en-US" smtClean="0"/>
              <a:pPr/>
              <a:t>05-May-15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521E69-F2AF-4ED8-97C7-D8BD0B6E0E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en.wikipedia.org/wiki/Stress_(physic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sz="4000" dirty="0" smtClean="0"/>
              <a:t>Mechanics of Materials(ME-294)</a:t>
            </a:r>
            <a:endParaRPr lang="en-US" sz="4000" dirty="0"/>
          </a:p>
        </p:txBody>
      </p:sp>
      <p:sp>
        <p:nvSpPr>
          <p:cNvPr id="4" name="Subtitle 3"/>
          <p:cNvSpPr>
            <a:spLocks noGrp="1"/>
          </p:cNvSpPr>
          <p:nvPr>
            <p:ph type="subTitle" idx="1"/>
          </p:nvPr>
        </p:nvSpPr>
        <p:spPr>
          <a:xfrm>
            <a:off x="457200" y="3899938"/>
            <a:ext cx="7772400" cy="1752600"/>
          </a:xfrm>
        </p:spPr>
        <p:txBody>
          <a:bodyPr>
            <a:normAutofit/>
          </a:bodyPr>
          <a:lstStyle/>
          <a:p>
            <a:r>
              <a:rPr lang="en-US" dirty="0" smtClean="0"/>
              <a:t>Lecture 11:</a:t>
            </a:r>
          </a:p>
          <a:p>
            <a:endParaRPr lang="en-US" dirty="0" smtClean="0"/>
          </a:p>
          <a:p>
            <a:pPr algn="ctr"/>
            <a:r>
              <a:rPr lang="en-US" sz="4400" dirty="0" smtClean="0"/>
              <a:t>Torsion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001000" cy="694729"/>
          </a:xfrm>
        </p:spPr>
        <p:txBody>
          <a:bodyPr>
            <a:normAutofit fontScale="90000"/>
          </a:bodyPr>
          <a:lstStyle/>
          <a:p>
            <a:r>
              <a:rPr lang="en-US" dirty="0"/>
              <a:t>Polar Moment of Inertia </a:t>
            </a:r>
          </a:p>
        </p:txBody>
      </p:sp>
      <p:sp>
        <p:nvSpPr>
          <p:cNvPr id="4" name="Rectangle 3"/>
          <p:cNvSpPr/>
          <p:nvPr/>
        </p:nvSpPr>
        <p:spPr>
          <a:xfrm>
            <a:off x="228600" y="1295400"/>
            <a:ext cx="8229600" cy="2031325"/>
          </a:xfrm>
          <a:prstGeom prst="rect">
            <a:avLst/>
          </a:prstGeom>
        </p:spPr>
        <p:txBody>
          <a:bodyPr wrap="square">
            <a:spAutoFit/>
          </a:bodyPr>
          <a:lstStyle/>
          <a:p>
            <a:r>
              <a:rPr lang="en-US" dirty="0" smtClean="0"/>
              <a:t>A </a:t>
            </a:r>
            <a:r>
              <a:rPr lang="en-US" dirty="0"/>
              <a:t>mathematical property of the geometry of the cross section which occurs in the study of the stresses set up in a circular shaft subject to torsion is the polar moment of inertia </a:t>
            </a:r>
            <a:r>
              <a:rPr lang="en-US" dirty="0" smtClean="0"/>
              <a:t>J. </a:t>
            </a:r>
          </a:p>
          <a:p>
            <a:endParaRPr lang="en-US" dirty="0"/>
          </a:p>
          <a:p>
            <a:r>
              <a:rPr lang="en-US" dirty="0" smtClean="0"/>
              <a:t>A hollow </a:t>
            </a:r>
            <a:r>
              <a:rPr lang="en-US" b="1" dirty="0">
                <a:solidFill>
                  <a:srgbClr val="FF0000"/>
                </a:solidFill>
              </a:rPr>
              <a:t>circular shaft </a:t>
            </a:r>
            <a:r>
              <a:rPr lang="en-US" dirty="0"/>
              <a:t>of outer diameter Do with a concentric circular hole of diameter Di the polar moment of inertia of the cross-sectional area is given by</a:t>
            </a:r>
          </a:p>
        </p:txBody>
      </p:sp>
      <p:pic>
        <p:nvPicPr>
          <p:cNvPr id="5" name="Picture 4"/>
          <p:cNvPicPr>
            <a:picLocks noChangeAspect="1"/>
          </p:cNvPicPr>
          <p:nvPr/>
        </p:nvPicPr>
        <p:blipFill rotWithShape="1">
          <a:blip r:embed="rId2"/>
          <a:srcRect l="42969" t="65625" r="44531" b="27083"/>
          <a:stretch/>
        </p:blipFill>
        <p:spPr>
          <a:xfrm>
            <a:off x="4038600" y="2971800"/>
            <a:ext cx="2743200" cy="1110277"/>
          </a:xfrm>
          <a:prstGeom prst="rect">
            <a:avLst/>
          </a:prstGeom>
        </p:spPr>
      </p:pic>
      <p:sp>
        <p:nvSpPr>
          <p:cNvPr id="6" name="Rectangle 5"/>
          <p:cNvSpPr/>
          <p:nvPr/>
        </p:nvSpPr>
        <p:spPr>
          <a:xfrm>
            <a:off x="335796" y="4038600"/>
            <a:ext cx="8579603" cy="923330"/>
          </a:xfrm>
          <a:prstGeom prst="rect">
            <a:avLst/>
          </a:prstGeom>
        </p:spPr>
        <p:txBody>
          <a:bodyPr wrap="square">
            <a:spAutoFit/>
          </a:bodyPr>
          <a:lstStyle/>
          <a:p>
            <a:r>
              <a:rPr lang="en-US" dirty="0"/>
              <a:t>The polar moment of inertia for a </a:t>
            </a:r>
            <a:r>
              <a:rPr lang="en-US" b="1" dirty="0">
                <a:solidFill>
                  <a:srgbClr val="FF0000"/>
                </a:solidFill>
              </a:rPr>
              <a:t>solid shaft </a:t>
            </a:r>
            <a:r>
              <a:rPr lang="en-US" dirty="0"/>
              <a:t>is obtained by setting Di = 0. </a:t>
            </a:r>
            <a:endParaRPr lang="en-US" dirty="0" smtClean="0"/>
          </a:p>
          <a:p>
            <a:endParaRPr lang="en-US" dirty="0"/>
          </a:p>
          <a:p>
            <a:r>
              <a:rPr lang="en-US" dirty="0" smtClean="0"/>
              <a:t>Occasionally </a:t>
            </a:r>
            <a:r>
              <a:rPr lang="en-US" dirty="0"/>
              <a:t>it is convenient to rewrite the above equation in the form</a:t>
            </a:r>
          </a:p>
        </p:txBody>
      </p:sp>
      <p:pic>
        <p:nvPicPr>
          <p:cNvPr id="7" name="Picture 6"/>
          <p:cNvPicPr>
            <a:picLocks noChangeAspect="1"/>
          </p:cNvPicPr>
          <p:nvPr/>
        </p:nvPicPr>
        <p:blipFill rotWithShape="1">
          <a:blip r:embed="rId2"/>
          <a:srcRect l="38195" t="79075" r="39931" b="11918"/>
          <a:stretch/>
        </p:blipFill>
        <p:spPr>
          <a:xfrm>
            <a:off x="2362200" y="5181601"/>
            <a:ext cx="4800600" cy="1371600"/>
          </a:xfrm>
          <a:prstGeom prst="rect">
            <a:avLst/>
          </a:prstGeom>
        </p:spPr>
      </p:pic>
    </p:spTree>
    <p:extLst>
      <p:ext uri="{BB962C8B-B14F-4D97-AF65-F5344CB8AC3E}">
        <p14:creationId xmlns:p14="http://schemas.microsoft.com/office/powerpoint/2010/main" val="645714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001000" cy="694729"/>
          </a:xfrm>
        </p:spPr>
        <p:txBody>
          <a:bodyPr>
            <a:normAutofit fontScale="90000"/>
          </a:bodyPr>
          <a:lstStyle/>
          <a:p>
            <a:r>
              <a:rPr lang="en-US" dirty="0"/>
              <a:t>Polar Moment of Inertia </a:t>
            </a:r>
          </a:p>
        </p:txBody>
      </p:sp>
      <p:sp>
        <p:nvSpPr>
          <p:cNvPr id="3" name="Rectangle 2"/>
          <p:cNvSpPr/>
          <p:nvPr/>
        </p:nvSpPr>
        <p:spPr>
          <a:xfrm>
            <a:off x="228600" y="990600"/>
            <a:ext cx="7924800" cy="369332"/>
          </a:xfrm>
          <a:prstGeom prst="rect">
            <a:avLst/>
          </a:prstGeom>
        </p:spPr>
        <p:txBody>
          <a:bodyPr wrap="square">
            <a:spAutoFit/>
          </a:bodyPr>
          <a:lstStyle/>
          <a:p>
            <a:r>
              <a:rPr lang="en-US" dirty="0" smtClean="0"/>
              <a:t>  </a:t>
            </a:r>
            <a:r>
              <a:rPr lang="en-US" dirty="0"/>
              <a:t>Table 5.1 </a:t>
            </a:r>
            <a:r>
              <a:rPr lang="en-US" dirty="0" smtClean="0"/>
              <a:t>shows relation to find centroid and J </a:t>
            </a:r>
            <a:r>
              <a:rPr lang="en-US" dirty="0"/>
              <a:t>for several common </a:t>
            </a:r>
            <a:r>
              <a:rPr lang="en-US" dirty="0" smtClean="0"/>
              <a:t>shapes</a:t>
            </a:r>
            <a:endParaRPr lang="en-US" dirty="0"/>
          </a:p>
        </p:txBody>
      </p:sp>
      <p:pic>
        <p:nvPicPr>
          <p:cNvPr id="8" name="Picture 7"/>
          <p:cNvPicPr>
            <a:picLocks noChangeAspect="1"/>
          </p:cNvPicPr>
          <p:nvPr/>
        </p:nvPicPr>
        <p:blipFill rotWithShape="1">
          <a:blip r:embed="rId2"/>
          <a:srcRect l="23437" t="4167" r="25781" b="44762"/>
          <a:stretch/>
        </p:blipFill>
        <p:spPr>
          <a:xfrm>
            <a:off x="1219200" y="1524001"/>
            <a:ext cx="6705600" cy="5029200"/>
          </a:xfrm>
          <a:prstGeom prst="rect">
            <a:avLst/>
          </a:prstGeom>
        </p:spPr>
      </p:pic>
    </p:spTree>
    <p:extLst>
      <p:ext uri="{BB962C8B-B14F-4D97-AF65-F5344CB8AC3E}">
        <p14:creationId xmlns:p14="http://schemas.microsoft.com/office/powerpoint/2010/main" val="890722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1600" cy="1066800"/>
          </a:xfrm>
        </p:spPr>
        <p:txBody>
          <a:bodyPr>
            <a:normAutofit fontScale="90000"/>
          </a:bodyPr>
          <a:lstStyle/>
          <a:p>
            <a:r>
              <a:rPr lang="en-US" dirty="0"/>
              <a:t> </a:t>
            </a:r>
            <a:r>
              <a:rPr lang="en-US" sz="3100" dirty="0"/>
              <a:t>PRELIMINARY DISCUSSION OF THE STRESSES IN A SHAFT </a:t>
            </a:r>
          </a:p>
        </p:txBody>
      </p:sp>
      <p:pic>
        <p:nvPicPr>
          <p:cNvPr id="3" name="Picture 2"/>
          <p:cNvPicPr>
            <a:picLocks noChangeAspect="1"/>
          </p:cNvPicPr>
          <p:nvPr/>
        </p:nvPicPr>
        <p:blipFill rotWithShape="1">
          <a:blip r:embed="rId2"/>
          <a:srcRect l="23437" t="5208" r="42188" b="77084"/>
          <a:stretch/>
        </p:blipFill>
        <p:spPr>
          <a:xfrm>
            <a:off x="381000" y="1600200"/>
            <a:ext cx="8458200" cy="3429000"/>
          </a:xfrm>
          <a:prstGeom prst="rect">
            <a:avLst/>
          </a:prstGeom>
        </p:spPr>
      </p:pic>
      <p:sp>
        <p:nvSpPr>
          <p:cNvPr id="4" name="Rectangle 3"/>
          <p:cNvSpPr/>
          <p:nvPr/>
        </p:nvSpPr>
        <p:spPr>
          <a:xfrm>
            <a:off x="533400" y="5715000"/>
            <a:ext cx="8077200" cy="369332"/>
          </a:xfrm>
          <a:prstGeom prst="rect">
            <a:avLst/>
          </a:prstGeom>
        </p:spPr>
        <p:txBody>
          <a:bodyPr wrap="square">
            <a:spAutoFit/>
          </a:bodyPr>
          <a:lstStyle/>
          <a:p>
            <a:r>
              <a:rPr lang="en-US" dirty="0"/>
              <a:t> Twisting means the material is deforming, so we have strain in the material.</a:t>
            </a:r>
          </a:p>
        </p:txBody>
      </p:sp>
    </p:spTree>
    <p:extLst>
      <p:ext uri="{BB962C8B-B14F-4D97-AF65-F5344CB8AC3E}">
        <p14:creationId xmlns:p14="http://schemas.microsoft.com/office/powerpoint/2010/main" val="3749255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419600" cy="762000"/>
          </a:xfrm>
        </p:spPr>
        <p:txBody>
          <a:bodyPr>
            <a:normAutofit/>
          </a:bodyPr>
          <a:lstStyle/>
          <a:p>
            <a:r>
              <a:rPr lang="en-US" sz="3100" dirty="0" smtClean="0"/>
              <a:t>STRESSES </a:t>
            </a:r>
            <a:r>
              <a:rPr lang="en-US" sz="3100" dirty="0"/>
              <a:t>IN A SHAFT </a:t>
            </a:r>
          </a:p>
        </p:txBody>
      </p:sp>
      <p:pic>
        <p:nvPicPr>
          <p:cNvPr id="13" name="Picture 12"/>
          <p:cNvPicPr>
            <a:picLocks noChangeAspect="1"/>
          </p:cNvPicPr>
          <p:nvPr/>
        </p:nvPicPr>
        <p:blipFill rotWithShape="1">
          <a:blip r:embed="rId2"/>
          <a:srcRect l="25781" t="29166" r="57032" b="30208"/>
          <a:stretch/>
        </p:blipFill>
        <p:spPr>
          <a:xfrm>
            <a:off x="5334000" y="1219200"/>
            <a:ext cx="3733800" cy="5334000"/>
          </a:xfrm>
          <a:prstGeom prst="rect">
            <a:avLst/>
          </a:prstGeom>
        </p:spPr>
      </p:pic>
      <p:pic>
        <p:nvPicPr>
          <p:cNvPr id="15" name="Picture 14"/>
          <p:cNvPicPr>
            <a:picLocks noChangeAspect="1"/>
          </p:cNvPicPr>
          <p:nvPr/>
        </p:nvPicPr>
        <p:blipFill rotWithShape="1">
          <a:blip r:embed="rId2"/>
          <a:srcRect l="55581" t="53416" r="37711" b="43868"/>
          <a:stretch/>
        </p:blipFill>
        <p:spPr>
          <a:xfrm>
            <a:off x="3048000" y="6172200"/>
            <a:ext cx="2057400" cy="609600"/>
          </a:xfrm>
          <a:prstGeom prst="rect">
            <a:avLst/>
          </a:prstGeom>
        </p:spPr>
      </p:pic>
      <p:sp>
        <p:nvSpPr>
          <p:cNvPr id="16" name="Rectangle 15"/>
          <p:cNvSpPr/>
          <p:nvPr/>
        </p:nvSpPr>
        <p:spPr>
          <a:xfrm>
            <a:off x="228600" y="914400"/>
            <a:ext cx="5029200" cy="5355312"/>
          </a:xfrm>
          <a:prstGeom prst="rect">
            <a:avLst/>
          </a:prstGeom>
        </p:spPr>
        <p:txBody>
          <a:bodyPr wrap="square">
            <a:spAutoFit/>
          </a:bodyPr>
          <a:lstStyle/>
          <a:p>
            <a:r>
              <a:rPr lang="en-US" dirty="0"/>
              <a:t>Considering a shaft AB subjected at A and B to equal and opposite torques T and </a:t>
            </a:r>
            <a:r>
              <a:rPr lang="en-US" dirty="0" smtClean="0"/>
              <a:t>T’, </a:t>
            </a:r>
            <a:r>
              <a:rPr lang="en-US" dirty="0"/>
              <a:t>we pass a section perpendicular to the axis of the shaft through some arbitrary point C (Fig. 3.3). </a:t>
            </a:r>
            <a:endParaRPr lang="en-US" dirty="0" smtClean="0"/>
          </a:p>
          <a:p>
            <a:r>
              <a:rPr lang="en-US" dirty="0" smtClean="0"/>
              <a:t>The </a:t>
            </a:r>
            <a:r>
              <a:rPr lang="en-US" dirty="0"/>
              <a:t>free-body diagram of the portion BC of the shaft must include the elementary shearing forces </a:t>
            </a:r>
            <a:r>
              <a:rPr lang="en-US" dirty="0" err="1"/>
              <a:t>dF</a:t>
            </a:r>
            <a:r>
              <a:rPr lang="en-US" dirty="0"/>
              <a:t>, perpendicular to the radius of the shaft, that portion AC exerts on BC as the shaft is twisted (Fig. 3.4a). But the conditions of equilibrium for BC require that the system of these elementary forces be equivalent to an internal torque T, equal and opposite to </a:t>
            </a:r>
            <a:r>
              <a:rPr lang="en-US" dirty="0" smtClean="0"/>
              <a:t>T’ </a:t>
            </a:r>
            <a:r>
              <a:rPr lang="en-US" dirty="0"/>
              <a:t>(Fig. 3.4b). </a:t>
            </a:r>
            <a:endParaRPr lang="en-US" dirty="0" smtClean="0"/>
          </a:p>
          <a:p>
            <a:endParaRPr lang="en-US" dirty="0"/>
          </a:p>
          <a:p>
            <a:r>
              <a:rPr lang="en-US" dirty="0" smtClean="0"/>
              <a:t>Denoting </a:t>
            </a:r>
            <a:r>
              <a:rPr lang="en-US" dirty="0"/>
              <a:t>by </a:t>
            </a:r>
            <a:r>
              <a:rPr lang="el-GR" dirty="0" smtClean="0"/>
              <a:t>ρ</a:t>
            </a:r>
            <a:r>
              <a:rPr lang="en-US" dirty="0" smtClean="0"/>
              <a:t> </a:t>
            </a:r>
            <a:r>
              <a:rPr lang="en-US" dirty="0"/>
              <a:t>the perpendicular distance from the force </a:t>
            </a:r>
            <a:r>
              <a:rPr lang="en-US" dirty="0" err="1"/>
              <a:t>dF</a:t>
            </a:r>
            <a:r>
              <a:rPr lang="en-US" dirty="0"/>
              <a:t> to the axis of the shaft, and expressing that the sum of the moments of the shearing forces </a:t>
            </a:r>
            <a:r>
              <a:rPr lang="en-US" dirty="0" err="1"/>
              <a:t>dF</a:t>
            </a:r>
            <a:r>
              <a:rPr lang="en-US" dirty="0"/>
              <a:t> about the axis of the shaft is equal in magnitude to the torque T, we write</a:t>
            </a:r>
          </a:p>
        </p:txBody>
      </p:sp>
    </p:spTree>
    <p:extLst>
      <p:ext uri="{BB962C8B-B14F-4D97-AF65-F5344CB8AC3E}">
        <p14:creationId xmlns:p14="http://schemas.microsoft.com/office/powerpoint/2010/main" val="587932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419600" cy="762000"/>
          </a:xfrm>
        </p:spPr>
        <p:txBody>
          <a:bodyPr>
            <a:normAutofit/>
          </a:bodyPr>
          <a:lstStyle/>
          <a:p>
            <a:r>
              <a:rPr lang="en-US" sz="3100" dirty="0" smtClean="0"/>
              <a:t>STRESSES </a:t>
            </a:r>
            <a:r>
              <a:rPr lang="en-US" sz="3100" dirty="0"/>
              <a:t>IN A SHAFT </a:t>
            </a:r>
          </a:p>
        </p:txBody>
      </p:sp>
      <p:sp>
        <p:nvSpPr>
          <p:cNvPr id="3" name="Rectangle 2"/>
          <p:cNvSpPr/>
          <p:nvPr/>
        </p:nvSpPr>
        <p:spPr>
          <a:xfrm>
            <a:off x="304800" y="3482876"/>
            <a:ext cx="5410200" cy="1477328"/>
          </a:xfrm>
          <a:prstGeom prst="rect">
            <a:avLst/>
          </a:prstGeom>
        </p:spPr>
        <p:txBody>
          <a:bodyPr wrap="square">
            <a:spAutoFit/>
          </a:bodyPr>
          <a:lstStyle/>
          <a:p>
            <a:r>
              <a:rPr lang="en-US" dirty="0"/>
              <a:t>While the relation obtained expresses an important condition that must be satisfied by the shearing stresses in any given cross section of the shaft, it does not tell us how these stresses are distributed in the cross section. </a:t>
            </a:r>
            <a:endParaRPr lang="en-US" dirty="0" smtClean="0"/>
          </a:p>
        </p:txBody>
      </p:sp>
      <p:pic>
        <p:nvPicPr>
          <p:cNvPr id="7" name="Picture 6"/>
          <p:cNvPicPr>
            <a:picLocks noChangeAspect="1"/>
          </p:cNvPicPr>
          <p:nvPr/>
        </p:nvPicPr>
        <p:blipFill rotWithShape="1">
          <a:blip r:embed="rId2"/>
          <a:srcRect l="42538" t="55891" r="20940" b="36804"/>
          <a:stretch/>
        </p:blipFill>
        <p:spPr>
          <a:xfrm>
            <a:off x="152400" y="1066800"/>
            <a:ext cx="5867400" cy="1524000"/>
          </a:xfrm>
          <a:prstGeom prst="rect">
            <a:avLst/>
          </a:prstGeom>
        </p:spPr>
      </p:pic>
      <p:pic>
        <p:nvPicPr>
          <p:cNvPr id="5" name="Picture 4"/>
          <p:cNvPicPr>
            <a:picLocks noChangeAspect="1"/>
          </p:cNvPicPr>
          <p:nvPr/>
        </p:nvPicPr>
        <p:blipFill rotWithShape="1">
          <a:blip r:embed="rId3"/>
          <a:srcRect l="38757" t="15627" r="41649" b="56430"/>
          <a:stretch/>
        </p:blipFill>
        <p:spPr>
          <a:xfrm>
            <a:off x="5867400" y="990600"/>
            <a:ext cx="3124200" cy="3886200"/>
          </a:xfrm>
          <a:prstGeom prst="rect">
            <a:avLst/>
          </a:prstGeom>
        </p:spPr>
      </p:pic>
      <p:sp>
        <p:nvSpPr>
          <p:cNvPr id="4" name="Rectangle 3"/>
          <p:cNvSpPr/>
          <p:nvPr/>
        </p:nvSpPr>
        <p:spPr>
          <a:xfrm>
            <a:off x="304800" y="2703226"/>
            <a:ext cx="5562600" cy="646331"/>
          </a:xfrm>
          <a:prstGeom prst="rect">
            <a:avLst/>
          </a:prstGeom>
        </p:spPr>
        <p:txBody>
          <a:bodyPr wrap="square">
            <a:spAutoFit/>
          </a:bodyPr>
          <a:lstStyle/>
          <a:p>
            <a:r>
              <a:rPr lang="en-US" dirty="0"/>
              <a:t>where </a:t>
            </a:r>
            <a:r>
              <a:rPr lang="en-US" dirty="0" err="1"/>
              <a:t>dA</a:t>
            </a:r>
            <a:r>
              <a:rPr lang="en-US" dirty="0"/>
              <a:t> represents the area of the shaded element shown in Fig. 5-3.</a:t>
            </a:r>
            <a:endParaRPr lang="en-US" dirty="0"/>
          </a:p>
        </p:txBody>
      </p:sp>
      <p:sp>
        <p:nvSpPr>
          <p:cNvPr id="6" name="Rectangle 5"/>
          <p:cNvSpPr/>
          <p:nvPr/>
        </p:nvSpPr>
        <p:spPr>
          <a:xfrm>
            <a:off x="228600" y="5181600"/>
            <a:ext cx="8267700" cy="1200329"/>
          </a:xfrm>
          <a:prstGeom prst="rect">
            <a:avLst/>
          </a:prstGeom>
        </p:spPr>
        <p:txBody>
          <a:bodyPr wrap="square">
            <a:spAutoFit/>
          </a:bodyPr>
          <a:lstStyle/>
          <a:p>
            <a:endParaRPr lang="en-US" dirty="0"/>
          </a:p>
          <a:p>
            <a:r>
              <a:rPr lang="en-US" dirty="0"/>
              <a:t>We thus observe that the actual distribution of stresses under a given load is </a:t>
            </a:r>
            <a:r>
              <a:rPr lang="en-US" i="1" dirty="0">
                <a:solidFill>
                  <a:srgbClr val="FF0000"/>
                </a:solidFill>
              </a:rPr>
              <a:t>statically indeterminate</a:t>
            </a:r>
            <a:r>
              <a:rPr lang="en-US" dirty="0"/>
              <a:t>, i.e., this distribution cannot be determined by the methods of statics.</a:t>
            </a:r>
          </a:p>
        </p:txBody>
      </p:sp>
    </p:spTree>
    <p:extLst>
      <p:ext uri="{BB962C8B-B14F-4D97-AF65-F5344CB8AC3E}">
        <p14:creationId xmlns:p14="http://schemas.microsoft.com/office/powerpoint/2010/main" val="2253357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762000"/>
          </a:xfrm>
        </p:spPr>
        <p:txBody>
          <a:bodyPr>
            <a:normAutofit/>
          </a:bodyPr>
          <a:lstStyle/>
          <a:p>
            <a:r>
              <a:rPr lang="en-US" dirty="0"/>
              <a:t> </a:t>
            </a:r>
            <a:r>
              <a:rPr lang="en-US" sz="3100" dirty="0"/>
              <a:t>DEFORMATIONS IN A CIRCULAR SHAFT</a:t>
            </a:r>
          </a:p>
        </p:txBody>
      </p:sp>
      <p:sp>
        <p:nvSpPr>
          <p:cNvPr id="4" name="Rectangle 3"/>
          <p:cNvSpPr/>
          <p:nvPr/>
        </p:nvSpPr>
        <p:spPr>
          <a:xfrm>
            <a:off x="392624" y="1246287"/>
            <a:ext cx="5715000" cy="5355312"/>
          </a:xfrm>
          <a:prstGeom prst="rect">
            <a:avLst/>
          </a:prstGeom>
        </p:spPr>
        <p:txBody>
          <a:bodyPr wrap="square">
            <a:spAutoFit/>
          </a:bodyPr>
          <a:lstStyle/>
          <a:p>
            <a:r>
              <a:rPr lang="en-US" dirty="0"/>
              <a:t>We will now determine the distribution of shearing strains in a circular shaft of length L and radius c that has been twisted through an angle f (Fig. 3.13a). </a:t>
            </a:r>
            <a:endParaRPr lang="en-US" dirty="0" smtClean="0"/>
          </a:p>
          <a:p>
            <a:endParaRPr lang="en-US" dirty="0"/>
          </a:p>
          <a:p>
            <a:r>
              <a:rPr lang="en-US" dirty="0" smtClean="0"/>
              <a:t>Detaching </a:t>
            </a:r>
            <a:r>
              <a:rPr lang="en-US" dirty="0"/>
              <a:t>from the shaft a cylinder of radius </a:t>
            </a:r>
            <a:r>
              <a:rPr lang="el-GR" dirty="0" smtClean="0"/>
              <a:t>ρ</a:t>
            </a:r>
            <a:r>
              <a:rPr lang="en-US" dirty="0" smtClean="0"/>
              <a:t>, </a:t>
            </a:r>
            <a:r>
              <a:rPr lang="en-US" dirty="0"/>
              <a:t>we consider the small square element formed by two adjacent circles and two adjacent straight lines traced on the surface of the cylinder before any load is applied (Fig. 3.13b). As the shaft is </a:t>
            </a:r>
            <a:r>
              <a:rPr lang="en-US" dirty="0" smtClean="0"/>
              <a:t>subjected </a:t>
            </a:r>
            <a:r>
              <a:rPr lang="en-US" dirty="0"/>
              <a:t>to a torsional load, the element deforms into a rhombus (Fig. 3.13c). </a:t>
            </a:r>
          </a:p>
          <a:p>
            <a:endParaRPr lang="en-US" dirty="0" smtClean="0"/>
          </a:p>
          <a:p>
            <a:r>
              <a:rPr lang="en-US" dirty="0" smtClean="0"/>
              <a:t> Shearing </a:t>
            </a:r>
            <a:r>
              <a:rPr lang="en-US" dirty="0"/>
              <a:t>strain </a:t>
            </a:r>
            <a:r>
              <a:rPr lang="en-US" dirty="0">
                <a:latin typeface="Times New Roman" panose="02020603050405020304" pitchFamily="18" charset="0"/>
                <a:cs typeface="Times New Roman" panose="02020603050405020304" pitchFamily="18" charset="0"/>
              </a:rPr>
              <a:t>ɣ </a:t>
            </a:r>
            <a:r>
              <a:rPr lang="en-US" dirty="0" smtClean="0"/>
              <a:t> </a:t>
            </a:r>
            <a:r>
              <a:rPr lang="en-US" dirty="0"/>
              <a:t>in a given element is measured by the change in the angles formed by the sides of that element. Since the circles defining two of the sides of the element considered here remain unchanged, the shearing strain </a:t>
            </a:r>
            <a:r>
              <a:rPr lang="en-US" dirty="0" smtClean="0">
                <a:latin typeface="Times New Roman" panose="02020603050405020304" pitchFamily="18" charset="0"/>
                <a:cs typeface="Times New Roman" panose="02020603050405020304" pitchFamily="18" charset="0"/>
              </a:rPr>
              <a:t>ɣ </a:t>
            </a:r>
            <a:r>
              <a:rPr lang="en-US" dirty="0" smtClean="0"/>
              <a:t>must </a:t>
            </a:r>
            <a:r>
              <a:rPr lang="en-US" dirty="0"/>
              <a:t>be equal to the angle between lines AB and </a:t>
            </a:r>
            <a:r>
              <a:rPr lang="en-US" dirty="0" smtClean="0"/>
              <a:t>A’B</a:t>
            </a:r>
            <a:r>
              <a:rPr lang="en-US" dirty="0"/>
              <a:t>. (We recall that </a:t>
            </a:r>
            <a:r>
              <a:rPr lang="en-US" dirty="0">
                <a:latin typeface="Times New Roman" panose="02020603050405020304" pitchFamily="18" charset="0"/>
                <a:cs typeface="Times New Roman" panose="02020603050405020304" pitchFamily="18" charset="0"/>
              </a:rPr>
              <a:t>ɣ </a:t>
            </a:r>
            <a:r>
              <a:rPr lang="en-US" dirty="0" smtClean="0"/>
              <a:t>should </a:t>
            </a:r>
            <a:r>
              <a:rPr lang="en-US" dirty="0"/>
              <a:t>be expressed in radians</a:t>
            </a:r>
            <a:r>
              <a:rPr lang="en-US" dirty="0" smtClean="0"/>
              <a:t>.)</a:t>
            </a:r>
          </a:p>
        </p:txBody>
      </p:sp>
      <p:pic>
        <p:nvPicPr>
          <p:cNvPr id="5" name="Picture 4"/>
          <p:cNvPicPr>
            <a:picLocks noChangeAspect="1"/>
          </p:cNvPicPr>
          <p:nvPr/>
        </p:nvPicPr>
        <p:blipFill rotWithShape="1">
          <a:blip r:embed="rId2"/>
          <a:srcRect l="57813" t="39583" r="25000" b="14583"/>
          <a:stretch/>
        </p:blipFill>
        <p:spPr>
          <a:xfrm>
            <a:off x="6096000" y="1246287"/>
            <a:ext cx="2743200" cy="5230713"/>
          </a:xfrm>
          <a:prstGeom prst="rect">
            <a:avLst/>
          </a:prstGeom>
        </p:spPr>
      </p:pic>
    </p:spTree>
    <p:extLst>
      <p:ext uri="{BB962C8B-B14F-4D97-AF65-F5344CB8AC3E}">
        <p14:creationId xmlns:p14="http://schemas.microsoft.com/office/powerpoint/2010/main" val="3791483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762000"/>
          </a:xfrm>
        </p:spPr>
        <p:txBody>
          <a:bodyPr>
            <a:normAutofit/>
          </a:bodyPr>
          <a:lstStyle/>
          <a:p>
            <a:r>
              <a:rPr lang="en-US" dirty="0"/>
              <a:t> </a:t>
            </a:r>
            <a:r>
              <a:rPr lang="en-US" sz="3100" dirty="0"/>
              <a:t>DEFORMATIONS IN A CIRCULAR SHAFT</a:t>
            </a:r>
          </a:p>
        </p:txBody>
      </p:sp>
      <p:sp>
        <p:nvSpPr>
          <p:cNvPr id="4" name="Rectangle 3"/>
          <p:cNvSpPr/>
          <p:nvPr/>
        </p:nvSpPr>
        <p:spPr>
          <a:xfrm>
            <a:off x="152400" y="1246287"/>
            <a:ext cx="5715000" cy="1477328"/>
          </a:xfrm>
          <a:prstGeom prst="rect">
            <a:avLst/>
          </a:prstGeom>
        </p:spPr>
        <p:txBody>
          <a:bodyPr wrap="square">
            <a:spAutoFit/>
          </a:bodyPr>
          <a:lstStyle/>
          <a:p>
            <a:r>
              <a:rPr lang="en-US" dirty="0" smtClean="0"/>
              <a:t>We </a:t>
            </a:r>
            <a:r>
              <a:rPr lang="en-US" dirty="0"/>
              <a:t>observe from Fig. 3.13c that, for small values of </a:t>
            </a:r>
            <a:r>
              <a:rPr lang="en-US" dirty="0" smtClean="0">
                <a:latin typeface="Times New Roman" panose="02020603050405020304" pitchFamily="18" charset="0"/>
                <a:cs typeface="Times New Roman" panose="02020603050405020304" pitchFamily="18" charset="0"/>
              </a:rPr>
              <a:t>ɣ</a:t>
            </a:r>
            <a:r>
              <a:rPr lang="en-US" dirty="0" smtClean="0"/>
              <a:t>, </a:t>
            </a:r>
            <a:r>
              <a:rPr lang="en-US" dirty="0"/>
              <a:t>we can express the arc length </a:t>
            </a:r>
            <a:r>
              <a:rPr lang="en-US" dirty="0" smtClean="0"/>
              <a:t>AA’ </a:t>
            </a:r>
            <a:r>
              <a:rPr lang="en-US" dirty="0"/>
              <a:t>as </a:t>
            </a:r>
            <a:r>
              <a:rPr lang="en-US" dirty="0" smtClean="0"/>
              <a:t>AA’= L </a:t>
            </a:r>
            <a:r>
              <a:rPr lang="en-US" dirty="0" smtClean="0">
                <a:latin typeface="Times New Roman" panose="02020603050405020304" pitchFamily="18" charset="0"/>
                <a:cs typeface="Times New Roman" panose="02020603050405020304" pitchFamily="18" charset="0"/>
              </a:rPr>
              <a:t>ɣ</a:t>
            </a:r>
            <a:r>
              <a:rPr lang="en-US" dirty="0" smtClean="0"/>
              <a:t>. </a:t>
            </a:r>
          </a:p>
          <a:p>
            <a:endParaRPr lang="en-US" dirty="0"/>
          </a:p>
          <a:p>
            <a:r>
              <a:rPr lang="en-US" dirty="0" smtClean="0"/>
              <a:t>But</a:t>
            </a:r>
            <a:r>
              <a:rPr lang="en-US" dirty="0"/>
              <a:t>, on the other hand, we have </a:t>
            </a:r>
            <a:r>
              <a:rPr lang="en-US" dirty="0" smtClean="0"/>
              <a:t>AA’= </a:t>
            </a:r>
            <a:r>
              <a:rPr lang="el-GR" dirty="0" smtClean="0"/>
              <a:t>ρ</a:t>
            </a:r>
            <a:r>
              <a:rPr lang="en-US" dirty="0" smtClean="0">
                <a:latin typeface="Times New Roman" panose="02020603050405020304" pitchFamily="18" charset="0"/>
                <a:cs typeface="Times New Roman" panose="02020603050405020304" pitchFamily="18" charset="0"/>
              </a:rPr>
              <a:t>Ø</a:t>
            </a:r>
            <a:r>
              <a:rPr lang="en-US" dirty="0" smtClean="0"/>
              <a:t>. </a:t>
            </a:r>
            <a:r>
              <a:rPr lang="en-US" dirty="0"/>
              <a:t>It follows that </a:t>
            </a:r>
            <a:r>
              <a:rPr lang="en-US" dirty="0" smtClean="0"/>
              <a:t>L </a:t>
            </a:r>
            <a:r>
              <a:rPr lang="en-US" dirty="0" smtClean="0">
                <a:latin typeface="Times New Roman" panose="02020603050405020304" pitchFamily="18" charset="0"/>
                <a:cs typeface="Times New Roman" panose="02020603050405020304" pitchFamily="18" charset="0"/>
              </a:rPr>
              <a:t>ɣ</a:t>
            </a:r>
            <a:r>
              <a:rPr lang="en-US" dirty="0" smtClean="0"/>
              <a:t> = </a:t>
            </a:r>
            <a:r>
              <a:rPr lang="el-GR" dirty="0" smtClean="0"/>
              <a:t>ρ</a:t>
            </a:r>
            <a:r>
              <a:rPr lang="en-US" dirty="0" smtClean="0">
                <a:latin typeface="Times New Roman" panose="02020603050405020304" pitchFamily="18" charset="0"/>
                <a:cs typeface="Times New Roman" panose="02020603050405020304" pitchFamily="18" charset="0"/>
              </a:rPr>
              <a:t>Ø</a:t>
            </a:r>
            <a:r>
              <a:rPr lang="en-US" dirty="0" smtClean="0"/>
              <a:t> </a:t>
            </a:r>
            <a:r>
              <a:rPr lang="en-US" dirty="0"/>
              <a:t>or </a:t>
            </a:r>
          </a:p>
        </p:txBody>
      </p:sp>
      <p:pic>
        <p:nvPicPr>
          <p:cNvPr id="5" name="Picture 4"/>
          <p:cNvPicPr>
            <a:picLocks noChangeAspect="1"/>
          </p:cNvPicPr>
          <p:nvPr/>
        </p:nvPicPr>
        <p:blipFill rotWithShape="1">
          <a:blip r:embed="rId2"/>
          <a:srcRect l="57813" t="68057" r="25000" b="14583"/>
          <a:stretch/>
        </p:blipFill>
        <p:spPr>
          <a:xfrm>
            <a:off x="6096000" y="1371600"/>
            <a:ext cx="2743200" cy="1981200"/>
          </a:xfrm>
          <a:prstGeom prst="rect">
            <a:avLst/>
          </a:prstGeom>
        </p:spPr>
      </p:pic>
      <p:pic>
        <p:nvPicPr>
          <p:cNvPr id="9" name="Picture 8"/>
          <p:cNvPicPr>
            <a:picLocks noChangeAspect="1"/>
          </p:cNvPicPr>
          <p:nvPr/>
        </p:nvPicPr>
        <p:blipFill rotWithShape="1">
          <a:blip r:embed="rId2"/>
          <a:srcRect l="38385" t="74950" r="42901" b="19542"/>
          <a:stretch/>
        </p:blipFill>
        <p:spPr>
          <a:xfrm>
            <a:off x="838200" y="2895600"/>
            <a:ext cx="4267200" cy="838200"/>
          </a:xfrm>
          <a:prstGeom prst="rect">
            <a:avLst/>
          </a:prstGeom>
        </p:spPr>
      </p:pic>
      <p:sp>
        <p:nvSpPr>
          <p:cNvPr id="6" name="Rectangle 5"/>
          <p:cNvSpPr/>
          <p:nvPr/>
        </p:nvSpPr>
        <p:spPr>
          <a:xfrm>
            <a:off x="152400" y="3810000"/>
            <a:ext cx="8229600" cy="2585323"/>
          </a:xfrm>
          <a:prstGeom prst="rect">
            <a:avLst/>
          </a:prstGeom>
        </p:spPr>
        <p:txBody>
          <a:bodyPr wrap="square">
            <a:spAutoFit/>
          </a:bodyPr>
          <a:lstStyle/>
          <a:p>
            <a:r>
              <a:rPr lang="en-US" dirty="0"/>
              <a:t>where </a:t>
            </a:r>
            <a:r>
              <a:rPr lang="en-US" dirty="0">
                <a:latin typeface="Times New Roman" panose="02020603050405020304" pitchFamily="18" charset="0"/>
                <a:cs typeface="Times New Roman" panose="02020603050405020304" pitchFamily="18" charset="0"/>
              </a:rPr>
              <a:t>ɣ</a:t>
            </a:r>
            <a:r>
              <a:rPr lang="en-US" dirty="0" smtClean="0"/>
              <a:t> </a:t>
            </a:r>
            <a:r>
              <a:rPr lang="en-US" dirty="0"/>
              <a:t>and </a:t>
            </a:r>
            <a:r>
              <a:rPr lang="en-US" dirty="0">
                <a:latin typeface="Times New Roman" panose="02020603050405020304" pitchFamily="18" charset="0"/>
                <a:cs typeface="Times New Roman" panose="02020603050405020304" pitchFamily="18" charset="0"/>
              </a:rPr>
              <a:t>Ø</a:t>
            </a:r>
            <a:r>
              <a:rPr lang="en-US" dirty="0" smtClean="0"/>
              <a:t> </a:t>
            </a:r>
            <a:r>
              <a:rPr lang="en-US" dirty="0"/>
              <a:t>are both expressed in radians. </a:t>
            </a:r>
            <a:endParaRPr lang="en-US" dirty="0" smtClean="0"/>
          </a:p>
          <a:p>
            <a:r>
              <a:rPr lang="en-US" dirty="0" smtClean="0"/>
              <a:t>	1.  The </a:t>
            </a:r>
            <a:r>
              <a:rPr lang="en-US" dirty="0"/>
              <a:t>equation obtained </a:t>
            </a:r>
            <a:r>
              <a:rPr lang="en-US" dirty="0" smtClean="0"/>
              <a:t>shows that </a:t>
            </a:r>
            <a:r>
              <a:rPr lang="en-US" dirty="0"/>
              <a:t>the shearing strain </a:t>
            </a:r>
            <a:r>
              <a:rPr lang="en-US" dirty="0">
                <a:latin typeface="Times New Roman" panose="02020603050405020304" pitchFamily="18" charset="0"/>
                <a:cs typeface="Times New Roman" panose="02020603050405020304" pitchFamily="18" charset="0"/>
              </a:rPr>
              <a:t>ɣ </a:t>
            </a:r>
            <a:r>
              <a:rPr lang="en-US" dirty="0" smtClean="0"/>
              <a:t>at </a:t>
            </a:r>
            <a:r>
              <a:rPr lang="en-US" dirty="0"/>
              <a:t>a given point of a shaft in torsion is proportional to the angle of twist </a:t>
            </a:r>
            <a:r>
              <a:rPr lang="en-US" dirty="0" smtClean="0">
                <a:latin typeface="Times New Roman" panose="02020603050405020304" pitchFamily="18" charset="0"/>
                <a:cs typeface="Times New Roman" panose="02020603050405020304" pitchFamily="18" charset="0"/>
              </a:rPr>
              <a:t>Ø</a:t>
            </a:r>
            <a:r>
              <a:rPr lang="en-US" dirty="0" smtClean="0"/>
              <a:t>.</a:t>
            </a:r>
          </a:p>
          <a:p>
            <a:r>
              <a:rPr lang="en-US" dirty="0" smtClean="0"/>
              <a:t> </a:t>
            </a:r>
          </a:p>
          <a:p>
            <a:r>
              <a:rPr lang="en-US" dirty="0" smtClean="0"/>
              <a:t>	2.  It </a:t>
            </a:r>
            <a:r>
              <a:rPr lang="en-US" dirty="0"/>
              <a:t>also shows that </a:t>
            </a:r>
            <a:r>
              <a:rPr lang="en-US" dirty="0">
                <a:latin typeface="Times New Roman" panose="02020603050405020304" pitchFamily="18" charset="0"/>
                <a:cs typeface="Times New Roman" panose="02020603050405020304" pitchFamily="18" charset="0"/>
              </a:rPr>
              <a:t>ɣ</a:t>
            </a:r>
            <a:r>
              <a:rPr lang="en-US" dirty="0" smtClean="0"/>
              <a:t> </a:t>
            </a:r>
            <a:r>
              <a:rPr lang="en-US" dirty="0"/>
              <a:t>is proportional to the distance </a:t>
            </a:r>
            <a:r>
              <a:rPr lang="en-US" dirty="0" smtClean="0">
                <a:latin typeface="Times New Roman" panose="02020603050405020304" pitchFamily="18" charset="0"/>
                <a:cs typeface="Times New Roman" panose="02020603050405020304" pitchFamily="18" charset="0"/>
              </a:rPr>
              <a:t>ρ </a:t>
            </a:r>
            <a:r>
              <a:rPr lang="en-US" dirty="0" smtClean="0"/>
              <a:t>from </a:t>
            </a:r>
            <a:r>
              <a:rPr lang="en-US" dirty="0"/>
              <a:t>the axis of the shaft to the point under consideration. </a:t>
            </a:r>
            <a:endParaRPr lang="en-US" dirty="0" smtClean="0"/>
          </a:p>
          <a:p>
            <a:endParaRPr lang="en-US" dirty="0" smtClean="0"/>
          </a:p>
          <a:p>
            <a:pPr algn="ctr"/>
            <a:r>
              <a:rPr lang="en-US" i="1" dirty="0" smtClean="0"/>
              <a:t>Thus</a:t>
            </a:r>
            <a:r>
              <a:rPr lang="en-US" i="1" dirty="0"/>
              <a:t>, the shearing strain in a circular shaft varies linearly with the distance from the axis of the shaft</a:t>
            </a:r>
            <a:r>
              <a:rPr lang="en-US" dirty="0"/>
              <a:t>.</a:t>
            </a:r>
          </a:p>
        </p:txBody>
      </p:sp>
    </p:spTree>
    <p:extLst>
      <p:ext uri="{BB962C8B-B14F-4D97-AF65-F5344CB8AC3E}">
        <p14:creationId xmlns:p14="http://schemas.microsoft.com/office/powerpoint/2010/main" val="2373909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762000"/>
          </a:xfrm>
        </p:spPr>
        <p:txBody>
          <a:bodyPr>
            <a:normAutofit/>
          </a:bodyPr>
          <a:lstStyle/>
          <a:p>
            <a:r>
              <a:rPr lang="en-US" dirty="0"/>
              <a:t> </a:t>
            </a:r>
            <a:r>
              <a:rPr lang="en-US" sz="3100" dirty="0"/>
              <a:t>DEFORMATIONS IN A CIRCULAR SHAFT</a:t>
            </a:r>
          </a:p>
        </p:txBody>
      </p:sp>
      <p:sp>
        <p:nvSpPr>
          <p:cNvPr id="3" name="Rectangle 2"/>
          <p:cNvSpPr/>
          <p:nvPr/>
        </p:nvSpPr>
        <p:spPr>
          <a:xfrm>
            <a:off x="234846" y="2013785"/>
            <a:ext cx="4260954" cy="923330"/>
          </a:xfrm>
          <a:prstGeom prst="rect">
            <a:avLst/>
          </a:prstGeom>
        </p:spPr>
        <p:txBody>
          <a:bodyPr wrap="square">
            <a:spAutoFit/>
          </a:bodyPr>
          <a:lstStyle/>
          <a:p>
            <a:r>
              <a:rPr lang="en-US" dirty="0"/>
              <a:t>It follows from Eq. (3.2) that </a:t>
            </a:r>
            <a:r>
              <a:rPr lang="en-US" i="1" dirty="0" smtClean="0"/>
              <a:t>greatest shear strain </a:t>
            </a:r>
            <a:r>
              <a:rPr lang="en-US" i="1" dirty="0"/>
              <a:t>is at the surface, while strain is zero at the center of the </a:t>
            </a:r>
            <a:r>
              <a:rPr lang="en-US" i="1" dirty="0" smtClean="0"/>
              <a:t>shaft</a:t>
            </a:r>
            <a:r>
              <a:rPr lang="en-US" dirty="0"/>
              <a:t>.</a:t>
            </a:r>
          </a:p>
        </p:txBody>
      </p:sp>
      <p:pic>
        <p:nvPicPr>
          <p:cNvPr id="7" name="Picture 6"/>
          <p:cNvPicPr>
            <a:picLocks noChangeAspect="1"/>
          </p:cNvPicPr>
          <p:nvPr/>
        </p:nvPicPr>
        <p:blipFill rotWithShape="1">
          <a:blip r:embed="rId2"/>
          <a:srcRect l="42564" t="10937" r="23437" b="73818"/>
          <a:stretch/>
        </p:blipFill>
        <p:spPr>
          <a:xfrm>
            <a:off x="381000" y="4724400"/>
            <a:ext cx="8077200" cy="1981200"/>
          </a:xfrm>
          <a:prstGeom prst="rect">
            <a:avLst/>
          </a:prstGeom>
        </p:spPr>
      </p:pic>
      <p:sp>
        <p:nvSpPr>
          <p:cNvPr id="4" name="Rectangle 3"/>
          <p:cNvSpPr/>
          <p:nvPr/>
        </p:nvSpPr>
        <p:spPr>
          <a:xfrm>
            <a:off x="234846" y="4724400"/>
            <a:ext cx="3041754" cy="369332"/>
          </a:xfrm>
          <a:prstGeom prst="rect">
            <a:avLst/>
          </a:prstGeom>
        </p:spPr>
        <p:txBody>
          <a:bodyPr wrap="square">
            <a:spAutoFit/>
          </a:bodyPr>
          <a:lstStyle/>
          <a:p>
            <a:r>
              <a:rPr lang="en-US" dirty="0"/>
              <a:t> </a:t>
            </a:r>
          </a:p>
        </p:txBody>
      </p:sp>
      <p:pic>
        <p:nvPicPr>
          <p:cNvPr id="5" name="Picture 4"/>
          <p:cNvPicPr>
            <a:picLocks noChangeAspect="1"/>
          </p:cNvPicPr>
          <p:nvPr/>
        </p:nvPicPr>
        <p:blipFill rotWithShape="1">
          <a:blip r:embed="rId3"/>
          <a:srcRect l="53906" t="15625" r="30469" b="70834"/>
          <a:stretch/>
        </p:blipFill>
        <p:spPr>
          <a:xfrm>
            <a:off x="4495800" y="1143000"/>
            <a:ext cx="4495800" cy="3352800"/>
          </a:xfrm>
          <a:prstGeom prst="rect">
            <a:avLst/>
          </a:prstGeom>
        </p:spPr>
      </p:pic>
    </p:spTree>
    <p:extLst>
      <p:ext uri="{BB962C8B-B14F-4D97-AF65-F5344CB8AC3E}">
        <p14:creationId xmlns:p14="http://schemas.microsoft.com/office/powerpoint/2010/main" val="255063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762000"/>
          </a:xfrm>
        </p:spPr>
        <p:txBody>
          <a:bodyPr>
            <a:normAutofit/>
          </a:bodyPr>
          <a:lstStyle/>
          <a:p>
            <a:r>
              <a:rPr lang="en-US" dirty="0"/>
              <a:t> </a:t>
            </a:r>
            <a:r>
              <a:rPr lang="en-US" sz="3200" dirty="0"/>
              <a:t>STRESSES IN THE ELASTIC </a:t>
            </a:r>
            <a:r>
              <a:rPr lang="en-US" sz="3200" dirty="0" smtClean="0"/>
              <a:t>LIMIT</a:t>
            </a:r>
            <a:endParaRPr lang="en-US" sz="3100" dirty="0"/>
          </a:p>
        </p:txBody>
      </p:sp>
      <p:sp>
        <p:nvSpPr>
          <p:cNvPr id="4" name="Rectangle 3"/>
          <p:cNvSpPr/>
          <p:nvPr/>
        </p:nvSpPr>
        <p:spPr>
          <a:xfrm>
            <a:off x="228600" y="1219200"/>
            <a:ext cx="8534400" cy="2308324"/>
          </a:xfrm>
          <a:prstGeom prst="rect">
            <a:avLst/>
          </a:prstGeom>
        </p:spPr>
        <p:txBody>
          <a:bodyPr wrap="square">
            <a:spAutoFit/>
          </a:bodyPr>
          <a:lstStyle/>
          <a:p>
            <a:r>
              <a:rPr lang="en-US" dirty="0" smtClean="0"/>
              <a:t>No </a:t>
            </a:r>
            <a:r>
              <a:rPr lang="en-US" dirty="0"/>
              <a:t>particular </a:t>
            </a:r>
            <a:r>
              <a:rPr lang="en-US" i="1" dirty="0">
                <a:solidFill>
                  <a:srgbClr val="7030A0"/>
                </a:solidFill>
              </a:rPr>
              <a:t>stress-strain relationship </a:t>
            </a:r>
            <a:r>
              <a:rPr lang="en-US" dirty="0"/>
              <a:t>has been assumed so far in our discussion of circular shafts in </a:t>
            </a:r>
            <a:r>
              <a:rPr lang="en-US" dirty="0" smtClean="0"/>
              <a:t>torsion. Let </a:t>
            </a:r>
            <a:r>
              <a:rPr lang="en-US" dirty="0"/>
              <a:t>us now consider the case when the torque T is such that all shearing stresses in the shaft remain below the yield strength </a:t>
            </a:r>
            <a:r>
              <a:rPr lang="en-US" dirty="0" smtClean="0"/>
              <a:t>. </a:t>
            </a:r>
          </a:p>
          <a:p>
            <a:endParaRPr lang="en-US" dirty="0"/>
          </a:p>
          <a:p>
            <a:r>
              <a:rPr lang="en-US" dirty="0" smtClean="0"/>
              <a:t>We </a:t>
            </a:r>
            <a:r>
              <a:rPr lang="en-US" dirty="0"/>
              <a:t>know </a:t>
            </a:r>
            <a:r>
              <a:rPr lang="en-US" dirty="0" smtClean="0"/>
              <a:t>for </a:t>
            </a:r>
            <a:r>
              <a:rPr lang="en-US" dirty="0"/>
              <a:t>all practical purposes, this means that the stresses in the shaft will remain below the proportional limit and below the elastic limit as well. Thus, Hooke’s law will apply and there will be no permanent deformation.  Recalling Hooke’s law for shearing stress and </a:t>
            </a:r>
            <a:r>
              <a:rPr lang="en-US" dirty="0" smtClean="0"/>
              <a:t>strain , we </a:t>
            </a:r>
            <a:r>
              <a:rPr lang="en-US" dirty="0"/>
              <a:t>write </a:t>
            </a:r>
          </a:p>
        </p:txBody>
      </p:sp>
      <p:pic>
        <p:nvPicPr>
          <p:cNvPr id="5" name="Picture 4"/>
          <p:cNvPicPr>
            <a:picLocks noChangeAspect="1"/>
          </p:cNvPicPr>
          <p:nvPr/>
        </p:nvPicPr>
        <p:blipFill rotWithShape="1">
          <a:blip r:embed="rId2"/>
          <a:srcRect l="54935" t="54705" r="36749" b="42169"/>
          <a:stretch/>
        </p:blipFill>
        <p:spPr>
          <a:xfrm>
            <a:off x="3276600" y="5410200"/>
            <a:ext cx="2514600" cy="914400"/>
          </a:xfrm>
          <a:prstGeom prst="rect">
            <a:avLst/>
          </a:prstGeom>
        </p:spPr>
      </p:pic>
      <p:pic>
        <p:nvPicPr>
          <p:cNvPr id="8" name="Picture 7"/>
          <p:cNvPicPr>
            <a:picLocks noChangeAspect="1"/>
          </p:cNvPicPr>
          <p:nvPr/>
        </p:nvPicPr>
        <p:blipFill rotWithShape="1">
          <a:blip r:embed="rId2"/>
          <a:srcRect l="56429" t="47396" r="25427" b="50260"/>
          <a:stretch/>
        </p:blipFill>
        <p:spPr>
          <a:xfrm>
            <a:off x="1600200" y="3733800"/>
            <a:ext cx="5486400" cy="685800"/>
          </a:xfrm>
          <a:prstGeom prst="rect">
            <a:avLst/>
          </a:prstGeom>
        </p:spPr>
      </p:pic>
      <p:sp>
        <p:nvSpPr>
          <p:cNvPr id="6" name="Rectangle 5"/>
          <p:cNvSpPr/>
          <p:nvPr/>
        </p:nvSpPr>
        <p:spPr>
          <a:xfrm>
            <a:off x="152400" y="4495800"/>
            <a:ext cx="8305800" cy="646331"/>
          </a:xfrm>
          <a:prstGeom prst="rect">
            <a:avLst/>
          </a:prstGeom>
        </p:spPr>
        <p:txBody>
          <a:bodyPr wrap="square">
            <a:spAutoFit/>
          </a:bodyPr>
          <a:lstStyle/>
          <a:p>
            <a:r>
              <a:rPr lang="en-US" dirty="0"/>
              <a:t>where G is the modulus of rigidity or shear modulus of the material. Multiplying both members of Eq. (3.4) by G, we write</a:t>
            </a:r>
          </a:p>
        </p:txBody>
      </p:sp>
    </p:spTree>
    <p:extLst>
      <p:ext uri="{BB962C8B-B14F-4D97-AF65-F5344CB8AC3E}">
        <p14:creationId xmlns:p14="http://schemas.microsoft.com/office/powerpoint/2010/main" val="4180743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762000"/>
          </a:xfrm>
        </p:spPr>
        <p:txBody>
          <a:bodyPr>
            <a:normAutofit/>
          </a:bodyPr>
          <a:lstStyle/>
          <a:p>
            <a:r>
              <a:rPr lang="en-US" dirty="0"/>
              <a:t> </a:t>
            </a:r>
            <a:r>
              <a:rPr lang="en-US" sz="3200" dirty="0"/>
              <a:t>STRESSES IN THE </a:t>
            </a:r>
            <a:r>
              <a:rPr lang="en-US" sz="3200" dirty="0" smtClean="0"/>
              <a:t>ELASTIC </a:t>
            </a:r>
            <a:r>
              <a:rPr lang="en-US" sz="3200" dirty="0"/>
              <a:t>LIMIT</a:t>
            </a:r>
            <a:endParaRPr lang="en-US" sz="3100" dirty="0"/>
          </a:p>
        </p:txBody>
      </p:sp>
      <p:pic>
        <p:nvPicPr>
          <p:cNvPr id="5" name="Picture 4"/>
          <p:cNvPicPr>
            <a:picLocks noChangeAspect="1"/>
          </p:cNvPicPr>
          <p:nvPr/>
        </p:nvPicPr>
        <p:blipFill rotWithShape="1">
          <a:blip r:embed="rId2"/>
          <a:srcRect l="55944" t="63041" r="25156" b="33833"/>
          <a:stretch/>
        </p:blipFill>
        <p:spPr>
          <a:xfrm>
            <a:off x="609600" y="2743200"/>
            <a:ext cx="4876800" cy="829270"/>
          </a:xfrm>
          <a:prstGeom prst="rect">
            <a:avLst/>
          </a:prstGeom>
        </p:spPr>
      </p:pic>
      <p:pic>
        <p:nvPicPr>
          <p:cNvPr id="8" name="Picture 7"/>
          <p:cNvPicPr>
            <a:picLocks noChangeAspect="1"/>
          </p:cNvPicPr>
          <p:nvPr/>
        </p:nvPicPr>
        <p:blipFill rotWithShape="1">
          <a:blip r:embed="rId2"/>
          <a:srcRect l="56427" t="47656" r="38281" b="50260"/>
          <a:stretch/>
        </p:blipFill>
        <p:spPr>
          <a:xfrm>
            <a:off x="3886200" y="1524000"/>
            <a:ext cx="1600200" cy="609600"/>
          </a:xfrm>
          <a:prstGeom prst="rect">
            <a:avLst/>
          </a:prstGeom>
        </p:spPr>
      </p:pic>
      <p:sp>
        <p:nvSpPr>
          <p:cNvPr id="3" name="Rectangle 2"/>
          <p:cNvSpPr/>
          <p:nvPr/>
        </p:nvSpPr>
        <p:spPr>
          <a:xfrm>
            <a:off x="304800" y="1611868"/>
            <a:ext cx="2895600" cy="369332"/>
          </a:xfrm>
          <a:prstGeom prst="rect">
            <a:avLst/>
          </a:prstGeom>
        </p:spPr>
        <p:txBody>
          <a:bodyPr wrap="square">
            <a:spAutoFit/>
          </a:bodyPr>
          <a:lstStyle/>
          <a:p>
            <a:r>
              <a:rPr lang="en-US" dirty="0"/>
              <a:t>making use of Eq. (3.5),</a:t>
            </a:r>
          </a:p>
        </p:txBody>
      </p:sp>
      <p:sp>
        <p:nvSpPr>
          <p:cNvPr id="7" name="Rectangle 6"/>
          <p:cNvSpPr/>
          <p:nvPr/>
        </p:nvSpPr>
        <p:spPr>
          <a:xfrm>
            <a:off x="304800" y="4999672"/>
            <a:ext cx="8382000" cy="1477328"/>
          </a:xfrm>
          <a:prstGeom prst="rect">
            <a:avLst/>
          </a:prstGeom>
        </p:spPr>
        <p:txBody>
          <a:bodyPr wrap="square">
            <a:spAutoFit/>
          </a:bodyPr>
          <a:lstStyle/>
          <a:p>
            <a:r>
              <a:rPr lang="en-US" dirty="0"/>
              <a:t>The equation obtained shows that, as long as the yield strength (or proportional limit) is not exceeded in any part of a circular shaft, </a:t>
            </a:r>
            <a:endParaRPr lang="en-US" dirty="0" smtClean="0"/>
          </a:p>
          <a:p>
            <a:endParaRPr lang="en-US" dirty="0"/>
          </a:p>
          <a:p>
            <a:pPr algn="ctr"/>
            <a:r>
              <a:rPr lang="en-US" b="1" i="1" dirty="0" smtClean="0"/>
              <a:t> </a:t>
            </a:r>
            <a:r>
              <a:rPr lang="en-US" b="1" i="1" dirty="0"/>
              <a:t>shearing stress in the shaft varies linearly with the distance </a:t>
            </a:r>
            <a:r>
              <a:rPr lang="en-US" b="1" i="1" dirty="0" smtClean="0">
                <a:latin typeface="Times New Roman" panose="02020603050405020304" pitchFamily="18" charset="0"/>
                <a:cs typeface="Times New Roman" panose="02020603050405020304" pitchFamily="18" charset="0"/>
              </a:rPr>
              <a:t>ρ </a:t>
            </a:r>
            <a:r>
              <a:rPr lang="en-US" b="1" i="1" dirty="0" smtClean="0"/>
              <a:t>from </a:t>
            </a:r>
            <a:r>
              <a:rPr lang="en-US" b="1" i="1" dirty="0"/>
              <a:t>the axis of the shaft</a:t>
            </a:r>
            <a:r>
              <a:rPr lang="en-US" b="1" i="1" dirty="0" smtClean="0"/>
              <a:t>.</a:t>
            </a:r>
          </a:p>
        </p:txBody>
      </p:sp>
      <p:pic>
        <p:nvPicPr>
          <p:cNvPr id="4" name="Picture 3"/>
          <p:cNvPicPr>
            <a:picLocks noChangeAspect="1"/>
          </p:cNvPicPr>
          <p:nvPr/>
        </p:nvPicPr>
        <p:blipFill rotWithShape="1">
          <a:blip r:embed="rId3"/>
          <a:srcRect l="17969" t="28125" r="59375" b="41667"/>
          <a:stretch/>
        </p:blipFill>
        <p:spPr>
          <a:xfrm>
            <a:off x="5638800" y="1455548"/>
            <a:ext cx="3352800" cy="3544124"/>
          </a:xfrm>
          <a:prstGeom prst="rect">
            <a:avLst/>
          </a:prstGeom>
        </p:spPr>
      </p:pic>
    </p:spTree>
    <p:extLst>
      <p:ext uri="{BB962C8B-B14F-4D97-AF65-F5344CB8AC3E}">
        <p14:creationId xmlns:p14="http://schemas.microsoft.com/office/powerpoint/2010/main" val="3560954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838200"/>
            <a:ext cx="8458200" cy="2667000"/>
          </a:xfrm>
        </p:spPr>
        <p:txBody>
          <a:bodyPr>
            <a:normAutofit fontScale="90000"/>
          </a:bodyPr>
          <a:lstStyle/>
          <a:p>
            <a:pPr algn="ctr"/>
            <a:r>
              <a:rPr lang="en-US" dirty="0" smtClean="0"/>
              <a:t>Chapter 3</a:t>
            </a:r>
            <a:r>
              <a:rPr lang="en-US" dirty="0"/>
              <a:t>-</a:t>
            </a:r>
            <a:r>
              <a:rPr lang="en-US" sz="4000" dirty="0" smtClean="0"/>
              <a:t>MECHANICS </a:t>
            </a:r>
            <a:r>
              <a:rPr lang="en-US" sz="4000" dirty="0"/>
              <a:t>OF  </a:t>
            </a:r>
            <a:r>
              <a:rPr lang="en-US" sz="4000" dirty="0" smtClean="0"/>
              <a:t>MATERIALS</a:t>
            </a:r>
            <a:br>
              <a:rPr lang="en-US" sz="4000" dirty="0" smtClean="0"/>
            </a:br>
            <a:r>
              <a:rPr lang="en-US" sz="4000" dirty="0" smtClean="0"/>
              <a:t> </a:t>
            </a:r>
            <a:r>
              <a:rPr lang="en-US" sz="3100" dirty="0" smtClean="0"/>
              <a:t>Sixth Edition</a:t>
            </a:r>
            <a:r>
              <a:rPr lang="en-US" sz="4000" dirty="0"/>
              <a:t/>
            </a:r>
            <a:br>
              <a:rPr lang="en-US" sz="4000" dirty="0"/>
            </a:br>
            <a:r>
              <a:rPr lang="en-US" sz="2000" dirty="0"/>
              <a:t>Ferdinand P. Beer </a:t>
            </a:r>
            <a:r>
              <a:rPr lang="en-US" sz="2000" dirty="0" smtClean="0"/>
              <a:t/>
            </a:r>
            <a:br>
              <a:rPr lang="en-US" sz="2000" dirty="0" smtClean="0"/>
            </a:br>
            <a:r>
              <a:rPr lang="en-US" sz="2000" dirty="0" smtClean="0"/>
              <a:t>E</a:t>
            </a:r>
            <a:r>
              <a:rPr lang="en-US" sz="2000" dirty="0"/>
              <a:t>. Russell  Johnston, Jr. </a:t>
            </a:r>
            <a:r>
              <a:rPr lang="en-US" sz="2000" dirty="0" smtClean="0"/>
              <a:t/>
            </a:r>
            <a:br>
              <a:rPr lang="en-US" sz="2000" dirty="0" smtClean="0"/>
            </a:br>
            <a:r>
              <a:rPr lang="en-US" sz="2000" dirty="0" smtClean="0"/>
              <a:t>John </a:t>
            </a:r>
            <a:r>
              <a:rPr lang="en-US" sz="2000" dirty="0"/>
              <a:t>T. </a:t>
            </a:r>
            <a:r>
              <a:rPr lang="en-US" sz="2000" dirty="0" err="1" smtClean="0"/>
              <a:t>DeWolf</a:t>
            </a:r>
            <a:r>
              <a:rPr lang="en-US" sz="2000" dirty="0" smtClean="0"/>
              <a:t/>
            </a:r>
            <a:br>
              <a:rPr lang="en-US" sz="2000" dirty="0" smtClean="0"/>
            </a:br>
            <a:r>
              <a:rPr lang="en-US" sz="2000" dirty="0" smtClean="0"/>
              <a:t>David </a:t>
            </a:r>
            <a:r>
              <a:rPr lang="en-US" sz="2000" dirty="0"/>
              <a:t>F. </a:t>
            </a:r>
            <a:r>
              <a:rPr lang="en-US" sz="2000" dirty="0" err="1" smtClean="0"/>
              <a:t>Mazurek</a:t>
            </a:r>
            <a:endParaRPr lang="en-US" sz="4000" dirty="0"/>
          </a:p>
        </p:txBody>
      </p:sp>
      <p:sp>
        <p:nvSpPr>
          <p:cNvPr id="3" name="Title 1"/>
          <p:cNvSpPr txBox="1">
            <a:spLocks/>
          </p:cNvSpPr>
          <p:nvPr/>
        </p:nvSpPr>
        <p:spPr>
          <a:xfrm>
            <a:off x="457200" y="3505200"/>
            <a:ext cx="8153400" cy="2895600"/>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dirty="0" smtClean="0"/>
              <a:t>Chapter 5-Strength OF  MATERIALS</a:t>
            </a:r>
            <a:br>
              <a:rPr lang="en-US" dirty="0" smtClean="0"/>
            </a:br>
            <a:r>
              <a:rPr lang="en-US" dirty="0" smtClean="0"/>
              <a:t> </a:t>
            </a:r>
            <a:r>
              <a:rPr lang="en-US" sz="3100" dirty="0" smtClean="0"/>
              <a:t>Fifth </a:t>
            </a:r>
            <a:r>
              <a:rPr lang="en-US" sz="3100" dirty="0" err="1" smtClean="0"/>
              <a:t>Edtion</a:t>
            </a:r>
            <a:r>
              <a:rPr lang="en-US" sz="3100" dirty="0" smtClean="0"/>
              <a:t>( </a:t>
            </a:r>
            <a:r>
              <a:rPr lang="en-US" sz="3100" dirty="0" err="1" smtClean="0"/>
              <a:t>Schaum’s</a:t>
            </a:r>
            <a:r>
              <a:rPr lang="en-US" sz="3100" dirty="0" smtClean="0"/>
              <a:t> Outlines)</a:t>
            </a:r>
            <a:r>
              <a:rPr lang="en-US" dirty="0" smtClean="0"/>
              <a:t/>
            </a:r>
            <a:br>
              <a:rPr lang="en-US" dirty="0" smtClean="0"/>
            </a:br>
            <a:r>
              <a:rPr lang="en-US" sz="2000" dirty="0" smtClean="0"/>
              <a:t>William Nash </a:t>
            </a:r>
            <a:br>
              <a:rPr lang="en-US" sz="2000" dirty="0" smtClean="0"/>
            </a:br>
            <a:r>
              <a:rPr lang="en-US" sz="2000" dirty="0" err="1" smtClean="0"/>
              <a:t>Merie</a:t>
            </a:r>
            <a:r>
              <a:rPr lang="en-US" sz="2000" dirty="0" smtClean="0"/>
              <a:t> C. Potter</a:t>
            </a:r>
            <a:endParaRPr lang="en-US" dirty="0"/>
          </a:p>
        </p:txBody>
      </p:sp>
    </p:spTree>
    <p:extLst>
      <p:ext uri="{BB962C8B-B14F-4D97-AF65-F5344CB8AC3E}">
        <p14:creationId xmlns:p14="http://schemas.microsoft.com/office/powerpoint/2010/main" val="2665737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762000"/>
          </a:xfrm>
        </p:spPr>
        <p:txBody>
          <a:bodyPr>
            <a:normAutofit/>
          </a:bodyPr>
          <a:lstStyle/>
          <a:p>
            <a:r>
              <a:rPr lang="en-US" dirty="0"/>
              <a:t> </a:t>
            </a:r>
            <a:r>
              <a:rPr lang="en-US" sz="3200" dirty="0"/>
              <a:t>STRESSES IN THE </a:t>
            </a:r>
            <a:r>
              <a:rPr lang="en-US" sz="3200" dirty="0" smtClean="0"/>
              <a:t>ELASTIC</a:t>
            </a:r>
            <a:r>
              <a:rPr lang="en-US" sz="3200" dirty="0"/>
              <a:t> LIMIT</a:t>
            </a:r>
            <a:r>
              <a:rPr lang="en-US" sz="3200" dirty="0" smtClean="0"/>
              <a:t>  </a:t>
            </a:r>
            <a:endParaRPr lang="en-US" sz="3100" dirty="0"/>
          </a:p>
        </p:txBody>
      </p:sp>
      <p:pic>
        <p:nvPicPr>
          <p:cNvPr id="5" name="Picture 4"/>
          <p:cNvPicPr>
            <a:picLocks noChangeAspect="1"/>
          </p:cNvPicPr>
          <p:nvPr/>
        </p:nvPicPr>
        <p:blipFill rotWithShape="1">
          <a:blip r:embed="rId2"/>
          <a:srcRect l="54928" t="81797" r="25416" b="15077"/>
          <a:stretch/>
        </p:blipFill>
        <p:spPr>
          <a:xfrm>
            <a:off x="228600" y="3429000"/>
            <a:ext cx="4648200" cy="533400"/>
          </a:xfrm>
          <a:prstGeom prst="rect">
            <a:avLst/>
          </a:prstGeom>
        </p:spPr>
      </p:pic>
      <p:sp>
        <p:nvSpPr>
          <p:cNvPr id="7" name="Rectangle 6"/>
          <p:cNvSpPr/>
          <p:nvPr/>
        </p:nvSpPr>
        <p:spPr>
          <a:xfrm>
            <a:off x="76200" y="1293674"/>
            <a:ext cx="3962400" cy="1754326"/>
          </a:xfrm>
          <a:prstGeom prst="rect">
            <a:avLst/>
          </a:prstGeom>
        </p:spPr>
        <p:txBody>
          <a:bodyPr wrap="square">
            <a:spAutoFit/>
          </a:bodyPr>
          <a:lstStyle/>
          <a:p>
            <a:r>
              <a:rPr lang="en-US" dirty="0" smtClean="0"/>
              <a:t>Figure </a:t>
            </a:r>
            <a:r>
              <a:rPr lang="en-US" dirty="0"/>
              <a:t>3.14a shows the stress distribution in a solid circular shaft of radius c, and Fig. 3.14b in a hollow circular shaft of inner radius c1 and outer radius c2. From Eq. (3.6), we find that, in the latter case,</a:t>
            </a:r>
          </a:p>
        </p:txBody>
      </p:sp>
      <p:sp>
        <p:nvSpPr>
          <p:cNvPr id="4" name="Rectangle 3"/>
          <p:cNvSpPr/>
          <p:nvPr/>
        </p:nvSpPr>
        <p:spPr>
          <a:xfrm>
            <a:off x="152400" y="4495800"/>
            <a:ext cx="8839200" cy="923330"/>
          </a:xfrm>
          <a:prstGeom prst="rect">
            <a:avLst/>
          </a:prstGeom>
        </p:spPr>
        <p:txBody>
          <a:bodyPr wrap="square">
            <a:spAutoFit/>
          </a:bodyPr>
          <a:lstStyle/>
          <a:p>
            <a:r>
              <a:rPr lang="en-US" dirty="0"/>
              <a:t>We now recall </a:t>
            </a:r>
            <a:r>
              <a:rPr lang="en-US" dirty="0" smtClean="0"/>
              <a:t> </a:t>
            </a:r>
            <a:r>
              <a:rPr lang="en-US" dirty="0"/>
              <a:t>that the sum of the moments of the elementary forces exerted on any cross section of the shaft must be equal to the magnitude T of the torque exerted on the shaft: </a:t>
            </a:r>
          </a:p>
        </p:txBody>
      </p:sp>
      <p:pic>
        <p:nvPicPr>
          <p:cNvPr id="9" name="Picture 8"/>
          <p:cNvPicPr>
            <a:picLocks noChangeAspect="1"/>
          </p:cNvPicPr>
          <p:nvPr/>
        </p:nvPicPr>
        <p:blipFill rotWithShape="1">
          <a:blip r:embed="rId2"/>
          <a:srcRect l="54811" t="91466" r="26667" b="5929"/>
          <a:stretch/>
        </p:blipFill>
        <p:spPr>
          <a:xfrm>
            <a:off x="1981200" y="5791200"/>
            <a:ext cx="5600700" cy="609600"/>
          </a:xfrm>
          <a:prstGeom prst="rect">
            <a:avLst/>
          </a:prstGeom>
        </p:spPr>
      </p:pic>
      <p:pic>
        <p:nvPicPr>
          <p:cNvPr id="6" name="Picture 5"/>
          <p:cNvPicPr>
            <a:picLocks noChangeAspect="1"/>
          </p:cNvPicPr>
          <p:nvPr/>
        </p:nvPicPr>
        <p:blipFill rotWithShape="1">
          <a:blip r:embed="rId3"/>
          <a:srcRect l="29265" t="6250" r="46094" b="73958"/>
          <a:stretch/>
        </p:blipFill>
        <p:spPr>
          <a:xfrm>
            <a:off x="5029200" y="1286882"/>
            <a:ext cx="3962400" cy="2980318"/>
          </a:xfrm>
          <a:prstGeom prst="rect">
            <a:avLst/>
          </a:prstGeom>
        </p:spPr>
      </p:pic>
    </p:spTree>
    <p:extLst>
      <p:ext uri="{BB962C8B-B14F-4D97-AF65-F5344CB8AC3E}">
        <p14:creationId xmlns:p14="http://schemas.microsoft.com/office/powerpoint/2010/main" val="969074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762000"/>
          </a:xfrm>
        </p:spPr>
        <p:txBody>
          <a:bodyPr>
            <a:normAutofit/>
          </a:bodyPr>
          <a:lstStyle/>
          <a:p>
            <a:r>
              <a:rPr lang="en-US" dirty="0"/>
              <a:t> </a:t>
            </a:r>
            <a:r>
              <a:rPr lang="en-US" sz="3200" dirty="0"/>
              <a:t>STRESSES IN THE </a:t>
            </a:r>
            <a:r>
              <a:rPr lang="en-US" sz="3200" dirty="0" smtClean="0"/>
              <a:t>ELASTIC </a:t>
            </a:r>
            <a:r>
              <a:rPr lang="en-US" sz="3200" dirty="0"/>
              <a:t>LIMIT</a:t>
            </a:r>
            <a:endParaRPr lang="en-US" sz="3100" dirty="0"/>
          </a:p>
        </p:txBody>
      </p:sp>
      <p:pic>
        <p:nvPicPr>
          <p:cNvPr id="6" name="Picture 5"/>
          <p:cNvPicPr>
            <a:picLocks noChangeAspect="1"/>
          </p:cNvPicPr>
          <p:nvPr/>
        </p:nvPicPr>
        <p:blipFill rotWithShape="1">
          <a:blip r:embed="rId2"/>
          <a:srcRect l="34593" t="32892" r="51192" b="62048"/>
          <a:stretch/>
        </p:blipFill>
        <p:spPr>
          <a:xfrm>
            <a:off x="6019800" y="1066800"/>
            <a:ext cx="2286000" cy="762000"/>
          </a:xfrm>
          <a:prstGeom prst="rect">
            <a:avLst/>
          </a:prstGeom>
        </p:spPr>
      </p:pic>
      <p:sp>
        <p:nvSpPr>
          <p:cNvPr id="3" name="Rectangle 2"/>
          <p:cNvSpPr/>
          <p:nvPr/>
        </p:nvSpPr>
        <p:spPr>
          <a:xfrm>
            <a:off x="533400" y="1219200"/>
            <a:ext cx="5334000" cy="369332"/>
          </a:xfrm>
          <a:prstGeom prst="rect">
            <a:avLst/>
          </a:prstGeom>
        </p:spPr>
        <p:txBody>
          <a:bodyPr wrap="square">
            <a:spAutoFit/>
          </a:bodyPr>
          <a:lstStyle/>
          <a:p>
            <a:r>
              <a:rPr lang="en-US" dirty="0"/>
              <a:t>Substituting for t from (3.6) into (3.1), we write</a:t>
            </a:r>
          </a:p>
        </p:txBody>
      </p:sp>
      <p:sp>
        <p:nvSpPr>
          <p:cNvPr id="8" name="Rectangle 7"/>
          <p:cNvSpPr/>
          <p:nvPr/>
        </p:nvSpPr>
        <p:spPr>
          <a:xfrm>
            <a:off x="228600" y="1828800"/>
            <a:ext cx="8039100" cy="646331"/>
          </a:xfrm>
          <a:prstGeom prst="rect">
            <a:avLst/>
          </a:prstGeom>
        </p:spPr>
        <p:txBody>
          <a:bodyPr wrap="square">
            <a:spAutoFit/>
          </a:bodyPr>
          <a:lstStyle/>
          <a:p>
            <a:r>
              <a:rPr lang="en-US" dirty="0"/>
              <a:t>But the integral in the last member represents the polar moment of inertia J of the cross section with respect to its center O. We have therefore</a:t>
            </a:r>
          </a:p>
        </p:txBody>
      </p:sp>
      <p:pic>
        <p:nvPicPr>
          <p:cNvPr id="10" name="Picture 9"/>
          <p:cNvPicPr>
            <a:picLocks noChangeAspect="1"/>
          </p:cNvPicPr>
          <p:nvPr/>
        </p:nvPicPr>
        <p:blipFill rotWithShape="1">
          <a:blip r:embed="rId2"/>
          <a:srcRect l="38528" t="44362" r="41482" b="51171"/>
          <a:stretch/>
        </p:blipFill>
        <p:spPr>
          <a:xfrm>
            <a:off x="3581400" y="2514601"/>
            <a:ext cx="3429000" cy="761999"/>
          </a:xfrm>
          <a:prstGeom prst="rect">
            <a:avLst/>
          </a:prstGeom>
        </p:spPr>
      </p:pic>
      <p:sp>
        <p:nvSpPr>
          <p:cNvPr id="11" name="Rectangle 10"/>
          <p:cNvSpPr/>
          <p:nvPr/>
        </p:nvSpPr>
        <p:spPr>
          <a:xfrm>
            <a:off x="381000" y="3429000"/>
            <a:ext cx="2236510" cy="369332"/>
          </a:xfrm>
          <a:prstGeom prst="rect">
            <a:avLst/>
          </a:prstGeom>
        </p:spPr>
        <p:txBody>
          <a:bodyPr wrap="none">
            <a:spAutoFit/>
          </a:bodyPr>
          <a:lstStyle/>
          <a:p>
            <a:r>
              <a:rPr lang="en-US" dirty="0"/>
              <a:t>or, solving for </a:t>
            </a:r>
            <a:r>
              <a:rPr lang="en-US" dirty="0" err="1"/>
              <a:t>tmax</a:t>
            </a:r>
            <a:r>
              <a:rPr lang="en-US" dirty="0"/>
              <a:t>,</a:t>
            </a:r>
          </a:p>
        </p:txBody>
      </p:sp>
      <p:pic>
        <p:nvPicPr>
          <p:cNvPr id="12" name="Picture 11"/>
          <p:cNvPicPr>
            <a:picLocks noChangeAspect="1"/>
          </p:cNvPicPr>
          <p:nvPr/>
        </p:nvPicPr>
        <p:blipFill rotWithShape="1">
          <a:blip r:embed="rId2"/>
          <a:srcRect l="38586" t="53917" r="41869" b="41642"/>
          <a:stretch/>
        </p:blipFill>
        <p:spPr>
          <a:xfrm>
            <a:off x="3657600" y="3505200"/>
            <a:ext cx="3352800" cy="914400"/>
          </a:xfrm>
          <a:prstGeom prst="rect">
            <a:avLst/>
          </a:prstGeom>
        </p:spPr>
      </p:pic>
      <p:sp>
        <p:nvSpPr>
          <p:cNvPr id="13" name="Rectangle 12"/>
          <p:cNvSpPr/>
          <p:nvPr/>
        </p:nvSpPr>
        <p:spPr>
          <a:xfrm>
            <a:off x="434714" y="4495800"/>
            <a:ext cx="8556885" cy="646331"/>
          </a:xfrm>
          <a:prstGeom prst="rect">
            <a:avLst/>
          </a:prstGeom>
        </p:spPr>
        <p:txBody>
          <a:bodyPr wrap="square">
            <a:spAutoFit/>
          </a:bodyPr>
          <a:lstStyle/>
          <a:p>
            <a:r>
              <a:rPr lang="en-US" dirty="0"/>
              <a:t>Substituting for </a:t>
            </a:r>
            <a:r>
              <a:rPr lang="en-US" dirty="0" err="1"/>
              <a:t>tmax</a:t>
            </a:r>
            <a:r>
              <a:rPr lang="en-US" dirty="0"/>
              <a:t> from (3.9) into (3.6</a:t>
            </a:r>
            <a:r>
              <a:rPr lang="en-US" dirty="0" smtClean="0"/>
              <a:t>),</a:t>
            </a:r>
          </a:p>
          <a:p>
            <a:r>
              <a:rPr lang="en-US" dirty="0" smtClean="0"/>
              <a:t> Shearing </a:t>
            </a:r>
            <a:r>
              <a:rPr lang="en-US" dirty="0"/>
              <a:t>stress at any distance </a:t>
            </a:r>
            <a:r>
              <a:rPr lang="en-US" dirty="0" smtClean="0"/>
              <a:t>ρ from </a:t>
            </a:r>
            <a:r>
              <a:rPr lang="en-US" dirty="0"/>
              <a:t>the axis of the shaft as</a:t>
            </a:r>
          </a:p>
        </p:txBody>
      </p:sp>
      <p:pic>
        <p:nvPicPr>
          <p:cNvPr id="14" name="Picture 13"/>
          <p:cNvPicPr>
            <a:picLocks noChangeAspect="1"/>
          </p:cNvPicPr>
          <p:nvPr/>
        </p:nvPicPr>
        <p:blipFill rotWithShape="1">
          <a:blip r:embed="rId2"/>
          <a:srcRect l="38649" t="65313" r="42694" b="29998"/>
          <a:stretch/>
        </p:blipFill>
        <p:spPr>
          <a:xfrm>
            <a:off x="3810000" y="5282863"/>
            <a:ext cx="3200400" cy="965537"/>
          </a:xfrm>
          <a:prstGeom prst="rect">
            <a:avLst/>
          </a:prstGeom>
        </p:spPr>
      </p:pic>
      <p:sp>
        <p:nvSpPr>
          <p:cNvPr id="15" name="Rectangle 14"/>
          <p:cNvSpPr/>
          <p:nvPr/>
        </p:nvSpPr>
        <p:spPr>
          <a:xfrm>
            <a:off x="640830" y="6336268"/>
            <a:ext cx="7969770" cy="369332"/>
          </a:xfrm>
          <a:prstGeom prst="rect">
            <a:avLst/>
          </a:prstGeom>
        </p:spPr>
        <p:txBody>
          <a:bodyPr wrap="square">
            <a:spAutoFit/>
          </a:bodyPr>
          <a:lstStyle/>
          <a:p>
            <a:r>
              <a:rPr lang="en-US" dirty="0"/>
              <a:t>Equations (3.9) and (3.10) are known as </a:t>
            </a:r>
            <a:r>
              <a:rPr lang="en-US" i="1" dirty="0"/>
              <a:t>the elastic torsion formulas</a:t>
            </a:r>
          </a:p>
        </p:txBody>
      </p:sp>
      <p:pic>
        <p:nvPicPr>
          <p:cNvPr id="16" name="Picture 15"/>
          <p:cNvPicPr>
            <a:picLocks noChangeAspect="1"/>
          </p:cNvPicPr>
          <p:nvPr/>
        </p:nvPicPr>
        <p:blipFill rotWithShape="1">
          <a:blip r:embed="rId3"/>
          <a:srcRect l="55944" t="63041" r="38512" b="33833"/>
          <a:stretch/>
        </p:blipFill>
        <p:spPr>
          <a:xfrm>
            <a:off x="4880547" y="4191000"/>
            <a:ext cx="1143001" cy="533401"/>
          </a:xfrm>
          <a:prstGeom prst="rect">
            <a:avLst/>
          </a:prstGeom>
        </p:spPr>
      </p:pic>
    </p:spTree>
    <p:extLst>
      <p:ext uri="{BB962C8B-B14F-4D97-AF65-F5344CB8AC3E}">
        <p14:creationId xmlns:p14="http://schemas.microsoft.com/office/powerpoint/2010/main" val="1924193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8" t="30807" r="16861" b="13853"/>
          <a:stretch/>
        </p:blipFill>
        <p:spPr>
          <a:xfrm>
            <a:off x="76200" y="457200"/>
            <a:ext cx="8763000" cy="6324600"/>
          </a:xfrm>
          <a:prstGeom prst="rect">
            <a:avLst/>
          </a:prstGeom>
        </p:spPr>
      </p:pic>
    </p:spTree>
    <p:extLst>
      <p:ext uri="{BB962C8B-B14F-4D97-AF65-F5344CB8AC3E}">
        <p14:creationId xmlns:p14="http://schemas.microsoft.com/office/powerpoint/2010/main" val="71914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762000"/>
          </a:xfrm>
        </p:spPr>
        <p:txBody>
          <a:bodyPr>
            <a:normAutofit/>
          </a:bodyPr>
          <a:lstStyle/>
          <a:p>
            <a:r>
              <a:rPr lang="en-US" dirty="0"/>
              <a:t> </a:t>
            </a:r>
            <a:r>
              <a:rPr lang="en-US" sz="3200" dirty="0"/>
              <a:t>STRESSES IN THE </a:t>
            </a:r>
            <a:r>
              <a:rPr lang="en-US" sz="3200" dirty="0" smtClean="0"/>
              <a:t>ELASTIC </a:t>
            </a:r>
            <a:r>
              <a:rPr lang="en-US" sz="3200" dirty="0"/>
              <a:t>LIMIT</a:t>
            </a:r>
            <a:endParaRPr lang="en-US" sz="3100" dirty="0"/>
          </a:p>
        </p:txBody>
      </p:sp>
      <p:sp>
        <p:nvSpPr>
          <p:cNvPr id="4" name="Rectangle 3"/>
          <p:cNvSpPr/>
          <p:nvPr/>
        </p:nvSpPr>
        <p:spPr>
          <a:xfrm>
            <a:off x="0" y="1219200"/>
            <a:ext cx="8686800" cy="2585323"/>
          </a:xfrm>
          <a:prstGeom prst="rect">
            <a:avLst/>
          </a:prstGeom>
        </p:spPr>
        <p:txBody>
          <a:bodyPr wrap="square">
            <a:spAutoFit/>
          </a:bodyPr>
          <a:lstStyle/>
          <a:p>
            <a:r>
              <a:rPr lang="en-US" i="1" dirty="0">
                <a:solidFill>
                  <a:srgbClr val="7030A0"/>
                </a:solidFill>
              </a:rPr>
              <a:t>D</a:t>
            </a:r>
            <a:r>
              <a:rPr lang="en-US" i="1" dirty="0" smtClean="0">
                <a:solidFill>
                  <a:srgbClr val="7030A0"/>
                </a:solidFill>
              </a:rPr>
              <a:t>uctile </a:t>
            </a:r>
            <a:r>
              <a:rPr lang="en-US" i="1" dirty="0">
                <a:solidFill>
                  <a:srgbClr val="7030A0"/>
                </a:solidFill>
              </a:rPr>
              <a:t>materials generally fail in shear. </a:t>
            </a:r>
            <a:r>
              <a:rPr lang="en-US" dirty="0"/>
              <a:t>Therefore, when subjected to torsion, a specimen J made of a ductile material breaks along a plane perpendicular to its longitudinal axis (Photo 3.2a). </a:t>
            </a:r>
            <a:endParaRPr lang="en-US" dirty="0" smtClean="0"/>
          </a:p>
          <a:p>
            <a:endParaRPr lang="en-US" dirty="0"/>
          </a:p>
          <a:p>
            <a:r>
              <a:rPr lang="en-US" dirty="0" smtClean="0"/>
              <a:t>On </a:t>
            </a:r>
            <a:r>
              <a:rPr lang="en-US" dirty="0"/>
              <a:t>the other hand, </a:t>
            </a:r>
            <a:r>
              <a:rPr lang="en-US" i="1" dirty="0">
                <a:solidFill>
                  <a:srgbClr val="FF0000"/>
                </a:solidFill>
              </a:rPr>
              <a:t>brittle materials are weaker in tension than in shear</a:t>
            </a:r>
            <a:r>
              <a:rPr lang="en-US" dirty="0"/>
              <a:t>. Thus, when subjected to torsion, a specimen made of a brittle material tends to break along surfaces that are perpendicular to the direction in which tension is maximum, i.e., along surfaces forming a </a:t>
            </a:r>
            <a:r>
              <a:rPr lang="en-US" dirty="0" smtClean="0"/>
              <a:t>450 </a:t>
            </a:r>
            <a:r>
              <a:rPr lang="en-US" dirty="0"/>
              <a:t>angle with the longitudinal axis of the specimen (Photo 3.2b).</a:t>
            </a:r>
          </a:p>
        </p:txBody>
      </p:sp>
      <p:pic>
        <p:nvPicPr>
          <p:cNvPr id="5" name="Picture 4"/>
          <p:cNvPicPr>
            <a:picLocks noChangeAspect="1"/>
          </p:cNvPicPr>
          <p:nvPr/>
        </p:nvPicPr>
        <p:blipFill rotWithShape="1">
          <a:blip r:embed="rId2"/>
          <a:srcRect l="25000" t="76042" r="22656" b="10416"/>
          <a:stretch/>
        </p:blipFill>
        <p:spPr>
          <a:xfrm>
            <a:off x="1447800" y="3804523"/>
            <a:ext cx="6553200" cy="2520077"/>
          </a:xfrm>
          <a:prstGeom prst="rect">
            <a:avLst/>
          </a:prstGeom>
        </p:spPr>
      </p:pic>
    </p:spTree>
    <p:extLst>
      <p:ext uri="{BB962C8B-B14F-4D97-AF65-F5344CB8AC3E}">
        <p14:creationId xmlns:p14="http://schemas.microsoft.com/office/powerpoint/2010/main" val="3630772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91600" cy="762000"/>
          </a:xfrm>
        </p:spPr>
        <p:txBody>
          <a:bodyPr>
            <a:normAutofit/>
          </a:bodyPr>
          <a:lstStyle/>
          <a:p>
            <a:r>
              <a:rPr lang="en-US" sz="3200" dirty="0" smtClean="0"/>
              <a:t>ANGLE </a:t>
            </a:r>
            <a:r>
              <a:rPr lang="en-US" sz="3200" dirty="0"/>
              <a:t>OF TWIST IN THE ELASTIC RANGE </a:t>
            </a:r>
            <a:r>
              <a:rPr lang="en-US" sz="3200" dirty="0" smtClean="0"/>
              <a:t> </a:t>
            </a:r>
            <a:endParaRPr lang="en-US" sz="3100" dirty="0"/>
          </a:p>
        </p:txBody>
      </p:sp>
      <p:sp>
        <p:nvSpPr>
          <p:cNvPr id="3" name="Rectangle 2"/>
          <p:cNvSpPr/>
          <p:nvPr/>
        </p:nvSpPr>
        <p:spPr>
          <a:xfrm>
            <a:off x="228600" y="1295400"/>
            <a:ext cx="5181600" cy="2308324"/>
          </a:xfrm>
          <a:prstGeom prst="rect">
            <a:avLst/>
          </a:prstGeom>
        </p:spPr>
        <p:txBody>
          <a:bodyPr wrap="square">
            <a:spAutoFit/>
          </a:bodyPr>
          <a:lstStyle/>
          <a:p>
            <a:r>
              <a:rPr lang="en-US" i="1" dirty="0"/>
              <a:t>A</a:t>
            </a:r>
            <a:r>
              <a:rPr lang="en-US" i="1" dirty="0" smtClean="0"/>
              <a:t> </a:t>
            </a:r>
            <a:r>
              <a:rPr lang="en-US" i="1" dirty="0"/>
              <a:t>relation will be derived between the angle of twist f of a circular shaft and the torque T</a:t>
            </a:r>
            <a:r>
              <a:rPr lang="en-US" dirty="0"/>
              <a:t> exerted on the shaft. The entire shaft will be assumed to remain elastic. </a:t>
            </a:r>
            <a:endParaRPr lang="en-US" dirty="0" smtClean="0"/>
          </a:p>
          <a:p>
            <a:endParaRPr lang="en-US" dirty="0" smtClean="0"/>
          </a:p>
          <a:p>
            <a:r>
              <a:rPr lang="en-US" dirty="0" smtClean="0"/>
              <a:t>Considering </a:t>
            </a:r>
            <a:r>
              <a:rPr lang="en-US" dirty="0"/>
              <a:t>first the case of a shaft of length L and of uniform cross section of radius c subjected to a torque T at its free end (Fig. 3.20</a:t>
            </a:r>
            <a:r>
              <a:rPr lang="en-US" dirty="0" smtClean="0"/>
              <a:t>), </a:t>
            </a:r>
            <a:r>
              <a:rPr lang="en-US" dirty="0"/>
              <a:t>we </a:t>
            </a:r>
            <a:r>
              <a:rPr lang="en-US" dirty="0" smtClean="0"/>
              <a:t>recall</a:t>
            </a:r>
            <a:endParaRPr lang="en-US" dirty="0"/>
          </a:p>
        </p:txBody>
      </p:sp>
      <p:pic>
        <p:nvPicPr>
          <p:cNvPr id="6" name="Picture 5"/>
          <p:cNvPicPr>
            <a:picLocks noChangeAspect="1"/>
          </p:cNvPicPr>
          <p:nvPr/>
        </p:nvPicPr>
        <p:blipFill rotWithShape="1">
          <a:blip r:embed="rId2"/>
          <a:srcRect l="57031" t="8333" r="25907" b="70834"/>
          <a:stretch/>
        </p:blipFill>
        <p:spPr>
          <a:xfrm>
            <a:off x="5562600" y="1447800"/>
            <a:ext cx="3352800" cy="3429000"/>
          </a:xfrm>
          <a:prstGeom prst="rect">
            <a:avLst/>
          </a:prstGeom>
        </p:spPr>
      </p:pic>
      <p:sp>
        <p:nvSpPr>
          <p:cNvPr id="7" name="Rectangle 6"/>
          <p:cNvSpPr/>
          <p:nvPr/>
        </p:nvSpPr>
        <p:spPr>
          <a:xfrm>
            <a:off x="228600" y="4642723"/>
            <a:ext cx="8534400" cy="646331"/>
          </a:xfrm>
          <a:prstGeom prst="rect">
            <a:avLst/>
          </a:prstGeom>
        </p:spPr>
        <p:txBody>
          <a:bodyPr wrap="square">
            <a:spAutoFit/>
          </a:bodyPr>
          <a:lstStyle/>
          <a:p>
            <a:r>
              <a:rPr lang="en-US" dirty="0"/>
              <a:t>But, in the elastic range, the yield stress is not exceeded anywhere in the shaft, Hooke’s law applies, and we have </a:t>
            </a:r>
            <a:r>
              <a:rPr lang="en-US" dirty="0" smtClean="0">
                <a:latin typeface="Times New Roman" panose="02020603050405020304" pitchFamily="18" charset="0"/>
                <a:cs typeface="Times New Roman" panose="02020603050405020304" pitchFamily="18" charset="0"/>
              </a:rPr>
              <a:t>ɣ</a:t>
            </a:r>
            <a:r>
              <a:rPr lang="en-US" dirty="0" smtClean="0"/>
              <a:t>max </a:t>
            </a:r>
            <a:r>
              <a:rPr lang="en-US" dirty="0"/>
              <a:t>=</a:t>
            </a:r>
            <a:r>
              <a:rPr lang="en-US" dirty="0" err="1" smtClean="0"/>
              <a:t>tmax</a:t>
            </a:r>
            <a:r>
              <a:rPr lang="en-US" dirty="0" smtClean="0"/>
              <a:t>/G </a:t>
            </a:r>
            <a:r>
              <a:rPr lang="en-US" dirty="0"/>
              <a:t>or, recalling </a:t>
            </a:r>
            <a:r>
              <a:rPr lang="en-US" dirty="0" smtClean="0"/>
              <a:t>, </a:t>
            </a:r>
            <a:endParaRPr lang="en-US" dirty="0"/>
          </a:p>
        </p:txBody>
      </p:sp>
      <p:pic>
        <p:nvPicPr>
          <p:cNvPr id="8" name="Picture 7"/>
          <p:cNvPicPr>
            <a:picLocks noChangeAspect="1"/>
          </p:cNvPicPr>
          <p:nvPr/>
        </p:nvPicPr>
        <p:blipFill rotWithShape="1">
          <a:blip r:embed="rId2"/>
          <a:srcRect l="38778" t="19876" r="43772" b="75957"/>
          <a:stretch/>
        </p:blipFill>
        <p:spPr>
          <a:xfrm>
            <a:off x="1295400" y="3809999"/>
            <a:ext cx="3429000" cy="685801"/>
          </a:xfrm>
          <a:prstGeom prst="rect">
            <a:avLst/>
          </a:prstGeom>
        </p:spPr>
      </p:pic>
      <p:pic>
        <p:nvPicPr>
          <p:cNvPr id="9" name="Picture 8"/>
          <p:cNvPicPr>
            <a:picLocks noChangeAspect="1"/>
          </p:cNvPicPr>
          <p:nvPr/>
        </p:nvPicPr>
        <p:blipFill rotWithShape="1">
          <a:blip r:embed="rId2"/>
          <a:srcRect l="36452" t="29590" r="42609" b="66201"/>
          <a:stretch/>
        </p:blipFill>
        <p:spPr>
          <a:xfrm>
            <a:off x="838200" y="5410200"/>
            <a:ext cx="4114800" cy="692646"/>
          </a:xfrm>
          <a:prstGeom prst="rect">
            <a:avLst/>
          </a:prstGeom>
        </p:spPr>
      </p:pic>
      <p:pic>
        <p:nvPicPr>
          <p:cNvPr id="10" name="Picture 9"/>
          <p:cNvPicPr>
            <a:picLocks noChangeAspect="1"/>
          </p:cNvPicPr>
          <p:nvPr/>
        </p:nvPicPr>
        <p:blipFill rotWithShape="1">
          <a:blip r:embed="rId3"/>
          <a:srcRect l="38142" t="54347" r="55194" b="41642"/>
          <a:stretch/>
        </p:blipFill>
        <p:spPr>
          <a:xfrm>
            <a:off x="6781800" y="5044828"/>
            <a:ext cx="990600" cy="517772"/>
          </a:xfrm>
          <a:prstGeom prst="rect">
            <a:avLst/>
          </a:prstGeom>
        </p:spPr>
      </p:pic>
    </p:spTree>
    <p:extLst>
      <p:ext uri="{BB962C8B-B14F-4D97-AF65-F5344CB8AC3E}">
        <p14:creationId xmlns:p14="http://schemas.microsoft.com/office/powerpoint/2010/main" val="1837383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91600" cy="762000"/>
          </a:xfrm>
        </p:spPr>
        <p:txBody>
          <a:bodyPr>
            <a:normAutofit/>
          </a:bodyPr>
          <a:lstStyle/>
          <a:p>
            <a:r>
              <a:rPr lang="en-US" sz="3200" dirty="0" smtClean="0"/>
              <a:t>ANGLE </a:t>
            </a:r>
            <a:r>
              <a:rPr lang="en-US" sz="3200" dirty="0"/>
              <a:t>OF TWIST IN THE ELASTIC RANGE </a:t>
            </a:r>
            <a:r>
              <a:rPr lang="en-US" sz="3200" dirty="0" smtClean="0"/>
              <a:t> </a:t>
            </a:r>
            <a:endParaRPr lang="en-US" sz="3100" dirty="0"/>
          </a:p>
        </p:txBody>
      </p:sp>
      <p:pic>
        <p:nvPicPr>
          <p:cNvPr id="8" name="Picture 7"/>
          <p:cNvPicPr>
            <a:picLocks noChangeAspect="1"/>
          </p:cNvPicPr>
          <p:nvPr/>
        </p:nvPicPr>
        <p:blipFill rotWithShape="1">
          <a:blip r:embed="rId2"/>
          <a:srcRect l="39164" t="37933" r="42611" b="57900"/>
          <a:stretch/>
        </p:blipFill>
        <p:spPr>
          <a:xfrm>
            <a:off x="2743200" y="1828801"/>
            <a:ext cx="3581400" cy="685800"/>
          </a:xfrm>
          <a:prstGeom prst="rect">
            <a:avLst/>
          </a:prstGeom>
        </p:spPr>
      </p:pic>
      <p:sp>
        <p:nvSpPr>
          <p:cNvPr id="4" name="Rectangle 3"/>
          <p:cNvSpPr/>
          <p:nvPr/>
        </p:nvSpPr>
        <p:spPr>
          <a:xfrm>
            <a:off x="152400" y="1300397"/>
            <a:ext cx="8763000" cy="369332"/>
          </a:xfrm>
          <a:prstGeom prst="rect">
            <a:avLst/>
          </a:prstGeom>
        </p:spPr>
        <p:txBody>
          <a:bodyPr wrap="square">
            <a:spAutoFit/>
          </a:bodyPr>
          <a:lstStyle/>
          <a:p>
            <a:r>
              <a:rPr lang="en-US" dirty="0"/>
              <a:t>Equating the right-hand members of </a:t>
            </a:r>
            <a:r>
              <a:rPr lang="en-US" dirty="0" err="1"/>
              <a:t>Eqs</a:t>
            </a:r>
            <a:r>
              <a:rPr lang="en-US" dirty="0"/>
              <a:t>. (3.3) and (3.15), and solving </a:t>
            </a:r>
            <a:r>
              <a:rPr lang="en-US" dirty="0" smtClean="0"/>
              <a:t> </a:t>
            </a:r>
            <a:r>
              <a:rPr lang="en-US" dirty="0"/>
              <a:t>we write</a:t>
            </a:r>
          </a:p>
        </p:txBody>
      </p:sp>
      <p:sp>
        <p:nvSpPr>
          <p:cNvPr id="5" name="Rectangle 4"/>
          <p:cNvSpPr/>
          <p:nvPr/>
        </p:nvSpPr>
        <p:spPr>
          <a:xfrm>
            <a:off x="228600" y="2819400"/>
            <a:ext cx="8686800" cy="1477328"/>
          </a:xfrm>
          <a:prstGeom prst="rect">
            <a:avLst/>
          </a:prstGeom>
        </p:spPr>
        <p:txBody>
          <a:bodyPr wrap="square">
            <a:spAutoFit/>
          </a:bodyPr>
          <a:lstStyle/>
          <a:p>
            <a:r>
              <a:rPr lang="en-US" dirty="0" smtClean="0"/>
              <a:t>where </a:t>
            </a:r>
            <a:r>
              <a:rPr lang="en-US" dirty="0" smtClean="0">
                <a:latin typeface="Times New Roman" panose="02020603050405020304" pitchFamily="18" charset="0"/>
                <a:cs typeface="Times New Roman" panose="02020603050405020304" pitchFamily="18" charset="0"/>
              </a:rPr>
              <a:t>Ø </a:t>
            </a:r>
            <a:r>
              <a:rPr lang="en-US" dirty="0" smtClean="0"/>
              <a:t>is expressed in radians. </a:t>
            </a:r>
          </a:p>
          <a:p>
            <a:endParaRPr lang="en-US" dirty="0"/>
          </a:p>
          <a:p>
            <a:r>
              <a:rPr lang="en-US" dirty="0" smtClean="0"/>
              <a:t>The </a:t>
            </a:r>
            <a:r>
              <a:rPr lang="en-US" dirty="0"/>
              <a:t>relation obtained shows that, </a:t>
            </a:r>
            <a:r>
              <a:rPr lang="en-US" i="1" dirty="0">
                <a:solidFill>
                  <a:srgbClr val="FF0000"/>
                </a:solidFill>
              </a:rPr>
              <a:t>within the elastic range, the angle of twist </a:t>
            </a:r>
            <a:r>
              <a:rPr lang="en-US" i="1" dirty="0" smtClean="0">
                <a:solidFill>
                  <a:srgbClr val="FF0000"/>
                </a:solidFill>
              </a:rPr>
              <a:t>is </a:t>
            </a:r>
            <a:r>
              <a:rPr lang="en-US" i="1" dirty="0">
                <a:solidFill>
                  <a:srgbClr val="FF0000"/>
                </a:solidFill>
              </a:rPr>
              <a:t>proportional to the torque T applied to the shaft. </a:t>
            </a:r>
            <a:endParaRPr lang="en-US" i="1" dirty="0" smtClean="0">
              <a:solidFill>
                <a:srgbClr val="FF0000"/>
              </a:solidFill>
            </a:endParaRPr>
          </a:p>
          <a:p>
            <a:endParaRPr lang="en-US" dirty="0"/>
          </a:p>
        </p:txBody>
      </p:sp>
      <p:sp>
        <p:nvSpPr>
          <p:cNvPr id="3" name="Rectangle 2"/>
          <p:cNvSpPr/>
          <p:nvPr/>
        </p:nvSpPr>
        <p:spPr>
          <a:xfrm>
            <a:off x="228600" y="4191000"/>
            <a:ext cx="8686800" cy="1477328"/>
          </a:xfrm>
          <a:prstGeom prst="rect">
            <a:avLst/>
          </a:prstGeom>
        </p:spPr>
        <p:txBody>
          <a:bodyPr wrap="square">
            <a:spAutoFit/>
          </a:bodyPr>
          <a:lstStyle/>
          <a:p>
            <a:r>
              <a:rPr lang="en-US" dirty="0"/>
              <a:t>Looking at the </a:t>
            </a:r>
            <a:r>
              <a:rPr lang="en-US" dirty="0" smtClean="0"/>
              <a:t>equation, </a:t>
            </a:r>
            <a:r>
              <a:rPr lang="en-US" dirty="0"/>
              <a:t>you can see that the angle of twist is directly proportional to length: if you double the length of the shaft, the angle of twist doubles. In a tensile member, if you double the length the elongation doubles. Shear stress is independent on length, just as normal stress is independent of the length of a tensile member.</a:t>
            </a:r>
          </a:p>
        </p:txBody>
      </p:sp>
      <p:sp>
        <p:nvSpPr>
          <p:cNvPr id="7" name="Rectangle 6"/>
          <p:cNvSpPr/>
          <p:nvPr/>
        </p:nvSpPr>
        <p:spPr>
          <a:xfrm>
            <a:off x="228600" y="5923427"/>
            <a:ext cx="8534400" cy="646331"/>
          </a:xfrm>
          <a:prstGeom prst="rect">
            <a:avLst/>
          </a:prstGeom>
        </p:spPr>
        <p:txBody>
          <a:bodyPr wrap="square">
            <a:spAutoFit/>
          </a:bodyPr>
          <a:lstStyle/>
          <a:p>
            <a:r>
              <a:rPr lang="en-US" dirty="0"/>
              <a:t>This Equation  provides us with a convenient method for determining the modulus of rigidity of a given material. </a:t>
            </a:r>
          </a:p>
        </p:txBody>
      </p:sp>
    </p:spTree>
    <p:extLst>
      <p:ext uri="{BB962C8B-B14F-4D97-AF65-F5344CB8AC3E}">
        <p14:creationId xmlns:p14="http://schemas.microsoft.com/office/powerpoint/2010/main" val="1360273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91600" cy="762000"/>
          </a:xfrm>
        </p:spPr>
        <p:txBody>
          <a:bodyPr>
            <a:normAutofit/>
          </a:bodyPr>
          <a:lstStyle/>
          <a:p>
            <a:r>
              <a:rPr lang="en-US" sz="3200" dirty="0" smtClean="0"/>
              <a:t>ANGLE </a:t>
            </a:r>
            <a:r>
              <a:rPr lang="en-US" sz="3200" dirty="0"/>
              <a:t>OF TWIST IN THE ELASTIC RANGE </a:t>
            </a:r>
            <a:r>
              <a:rPr lang="en-US" sz="3200" dirty="0" smtClean="0"/>
              <a:t> </a:t>
            </a:r>
            <a:endParaRPr lang="en-US" sz="3100" dirty="0"/>
          </a:p>
        </p:txBody>
      </p:sp>
      <p:pic>
        <p:nvPicPr>
          <p:cNvPr id="8" name="Picture 7"/>
          <p:cNvPicPr>
            <a:picLocks noChangeAspect="1"/>
          </p:cNvPicPr>
          <p:nvPr/>
        </p:nvPicPr>
        <p:blipFill rotWithShape="1">
          <a:blip r:embed="rId2"/>
          <a:srcRect l="37614" t="37933" r="55406" b="57900"/>
          <a:stretch/>
        </p:blipFill>
        <p:spPr>
          <a:xfrm>
            <a:off x="2438400" y="1828800"/>
            <a:ext cx="1371600" cy="685801"/>
          </a:xfrm>
          <a:prstGeom prst="rect">
            <a:avLst/>
          </a:prstGeom>
        </p:spPr>
      </p:pic>
      <p:sp>
        <p:nvSpPr>
          <p:cNvPr id="3" name="Rectangle 2"/>
          <p:cNvSpPr/>
          <p:nvPr/>
        </p:nvSpPr>
        <p:spPr>
          <a:xfrm>
            <a:off x="152400" y="2819400"/>
            <a:ext cx="8763000" cy="1631216"/>
          </a:xfrm>
          <a:prstGeom prst="rect">
            <a:avLst/>
          </a:prstGeom>
        </p:spPr>
        <p:txBody>
          <a:bodyPr wrap="square">
            <a:spAutoFit/>
          </a:bodyPr>
          <a:lstStyle/>
          <a:p>
            <a:r>
              <a:rPr lang="en-US" sz="2000" dirty="0"/>
              <a:t>The quantity </a:t>
            </a:r>
            <a:r>
              <a:rPr lang="en-US" sz="2000" dirty="0" smtClean="0"/>
              <a:t>JG/L</a:t>
            </a:r>
            <a:r>
              <a:rPr lang="en-US" sz="2000" dirty="0"/>
              <a:t>, called the </a:t>
            </a:r>
            <a:r>
              <a:rPr lang="en-US" sz="2000" b="1" u="sng" dirty="0"/>
              <a:t>torsional </a:t>
            </a:r>
            <a:r>
              <a:rPr lang="en-US" sz="2000" b="1" u="sng" dirty="0" smtClean="0"/>
              <a:t>stiffness (torsional rigidity) </a:t>
            </a:r>
            <a:r>
              <a:rPr lang="en-US" sz="2000" dirty="0"/>
              <a:t>of the bar, is the torque required to produce a unit angle of rotation. </a:t>
            </a:r>
            <a:endParaRPr lang="en-US" sz="2000" dirty="0" smtClean="0"/>
          </a:p>
          <a:p>
            <a:endParaRPr lang="en-US" sz="2000" dirty="0"/>
          </a:p>
          <a:p>
            <a:r>
              <a:rPr lang="en-US" sz="2000" dirty="0" smtClean="0"/>
              <a:t>The </a:t>
            </a:r>
            <a:r>
              <a:rPr lang="en-US" sz="2000" i="1" u="sng" dirty="0"/>
              <a:t>torsional flexibility </a:t>
            </a:r>
            <a:r>
              <a:rPr lang="en-US" sz="2000" dirty="0"/>
              <a:t>is the reciprocal of the stiffness  and is defined as the angle of rotation produced by a unit torque.</a:t>
            </a:r>
          </a:p>
        </p:txBody>
      </p:sp>
    </p:spTree>
    <p:extLst>
      <p:ext uri="{BB962C8B-B14F-4D97-AF65-F5344CB8AC3E}">
        <p14:creationId xmlns:p14="http://schemas.microsoft.com/office/powerpoint/2010/main" val="2223148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91600" cy="457200"/>
          </a:xfrm>
        </p:spPr>
        <p:txBody>
          <a:bodyPr>
            <a:normAutofit fontScale="90000"/>
          </a:bodyPr>
          <a:lstStyle/>
          <a:p>
            <a:r>
              <a:rPr lang="en-US" sz="3200" dirty="0" smtClean="0"/>
              <a:t>ANGLE </a:t>
            </a:r>
            <a:r>
              <a:rPr lang="en-US" sz="3200" dirty="0"/>
              <a:t>OF TWIST IN THE ELASTIC RANGE </a:t>
            </a:r>
            <a:r>
              <a:rPr lang="en-US" sz="3200" dirty="0" smtClean="0"/>
              <a:t> </a:t>
            </a:r>
            <a:endParaRPr lang="en-US" sz="3100" dirty="0"/>
          </a:p>
        </p:txBody>
      </p:sp>
      <p:pic>
        <p:nvPicPr>
          <p:cNvPr id="4" name="Picture 3"/>
          <p:cNvPicPr>
            <a:picLocks noChangeAspect="1"/>
          </p:cNvPicPr>
          <p:nvPr/>
        </p:nvPicPr>
        <p:blipFill rotWithShape="1">
          <a:blip r:embed="rId2"/>
          <a:srcRect l="17581" t="67709" r="17775" b="9828"/>
          <a:stretch/>
        </p:blipFill>
        <p:spPr>
          <a:xfrm>
            <a:off x="152400" y="1447800"/>
            <a:ext cx="8915400" cy="4191000"/>
          </a:xfrm>
          <a:prstGeom prst="rect">
            <a:avLst/>
          </a:prstGeom>
        </p:spPr>
      </p:pic>
    </p:spTree>
    <p:extLst>
      <p:ext uri="{BB962C8B-B14F-4D97-AF65-F5344CB8AC3E}">
        <p14:creationId xmlns:p14="http://schemas.microsoft.com/office/powerpoint/2010/main" val="1828476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91600" cy="762000"/>
          </a:xfrm>
        </p:spPr>
        <p:txBody>
          <a:bodyPr>
            <a:normAutofit/>
          </a:bodyPr>
          <a:lstStyle/>
          <a:p>
            <a:r>
              <a:rPr lang="en-US" sz="3200" dirty="0" smtClean="0"/>
              <a:t>ANGLE </a:t>
            </a:r>
            <a:r>
              <a:rPr lang="en-US" sz="3200" dirty="0"/>
              <a:t>OF TWIST IN THE ELASTIC RANGE </a:t>
            </a:r>
            <a:r>
              <a:rPr lang="en-US" sz="3200" dirty="0" smtClean="0"/>
              <a:t> </a:t>
            </a:r>
            <a:endParaRPr lang="en-US" sz="3100" dirty="0"/>
          </a:p>
        </p:txBody>
      </p:sp>
      <p:pic>
        <p:nvPicPr>
          <p:cNvPr id="3" name="Picture 2"/>
          <p:cNvPicPr>
            <a:picLocks noChangeAspect="1"/>
          </p:cNvPicPr>
          <p:nvPr/>
        </p:nvPicPr>
        <p:blipFill rotWithShape="1">
          <a:blip r:embed="rId2"/>
          <a:srcRect l="30874" t="4054" r="48494" b="75000"/>
          <a:stretch/>
        </p:blipFill>
        <p:spPr>
          <a:xfrm>
            <a:off x="609600" y="1219200"/>
            <a:ext cx="3124200" cy="3048000"/>
          </a:xfrm>
          <a:prstGeom prst="rect">
            <a:avLst/>
          </a:prstGeom>
        </p:spPr>
      </p:pic>
      <p:pic>
        <p:nvPicPr>
          <p:cNvPr id="7" name="Picture 6"/>
          <p:cNvPicPr>
            <a:picLocks noChangeAspect="1"/>
          </p:cNvPicPr>
          <p:nvPr/>
        </p:nvPicPr>
        <p:blipFill rotWithShape="1">
          <a:blip r:embed="rId2"/>
          <a:srcRect l="34607" t="42568" r="49421" b="51351"/>
          <a:stretch/>
        </p:blipFill>
        <p:spPr>
          <a:xfrm>
            <a:off x="609600" y="4419600"/>
            <a:ext cx="3124200" cy="1143000"/>
          </a:xfrm>
          <a:prstGeom prst="rect">
            <a:avLst/>
          </a:prstGeom>
        </p:spPr>
      </p:pic>
      <p:pic>
        <p:nvPicPr>
          <p:cNvPr id="9" name="Picture 8"/>
          <p:cNvPicPr>
            <a:picLocks noChangeAspect="1"/>
          </p:cNvPicPr>
          <p:nvPr/>
        </p:nvPicPr>
        <p:blipFill rotWithShape="1">
          <a:blip r:embed="rId2"/>
          <a:srcRect l="29284" t="64866" r="46091" b="6080"/>
          <a:stretch/>
        </p:blipFill>
        <p:spPr>
          <a:xfrm>
            <a:off x="4419600" y="1295400"/>
            <a:ext cx="4495800" cy="4229100"/>
          </a:xfrm>
          <a:prstGeom prst="rect">
            <a:avLst/>
          </a:prstGeom>
        </p:spPr>
      </p:pic>
      <p:sp>
        <p:nvSpPr>
          <p:cNvPr id="6" name="Rectangle 5"/>
          <p:cNvSpPr/>
          <p:nvPr/>
        </p:nvSpPr>
        <p:spPr>
          <a:xfrm>
            <a:off x="457200" y="6286500"/>
            <a:ext cx="4572000" cy="369332"/>
          </a:xfrm>
          <a:prstGeom prst="rect">
            <a:avLst/>
          </a:prstGeom>
        </p:spPr>
        <p:txBody>
          <a:bodyPr>
            <a:spAutoFit/>
          </a:bodyPr>
          <a:lstStyle/>
          <a:p>
            <a:r>
              <a:rPr lang="en-US" dirty="0" smtClean="0"/>
              <a:t>STATICALLY </a:t>
            </a:r>
            <a:r>
              <a:rPr lang="en-US" dirty="0"/>
              <a:t>INDETERMINATE SHAFTS </a:t>
            </a:r>
          </a:p>
        </p:txBody>
      </p:sp>
    </p:spTree>
    <p:extLst>
      <p:ext uri="{BB962C8B-B14F-4D97-AF65-F5344CB8AC3E}">
        <p14:creationId xmlns:p14="http://schemas.microsoft.com/office/powerpoint/2010/main" val="2324756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r>
              <a:rPr lang="en-US" dirty="0"/>
              <a:t>DESIGN OF TRANSMISSION SHAFTS </a:t>
            </a:r>
          </a:p>
        </p:txBody>
      </p:sp>
      <p:sp>
        <p:nvSpPr>
          <p:cNvPr id="4" name="Rectangle 3"/>
          <p:cNvSpPr/>
          <p:nvPr/>
        </p:nvSpPr>
        <p:spPr>
          <a:xfrm>
            <a:off x="464694" y="1371600"/>
            <a:ext cx="8374505" cy="2585323"/>
          </a:xfrm>
          <a:prstGeom prst="rect">
            <a:avLst/>
          </a:prstGeom>
        </p:spPr>
        <p:txBody>
          <a:bodyPr wrap="square">
            <a:spAutoFit/>
          </a:bodyPr>
          <a:lstStyle/>
          <a:p>
            <a:r>
              <a:rPr lang="en-US" dirty="0" smtClean="0"/>
              <a:t>The </a:t>
            </a:r>
            <a:r>
              <a:rPr lang="en-US" dirty="0"/>
              <a:t>principal specifications to be met in the design of a transmission shaft are the power to be transmitted and the speed of rotation of the shaft. The role of the designer is to select the material and the dimensions of the cross section of the shaft, so that the maximum </a:t>
            </a:r>
            <a:r>
              <a:rPr lang="en-US" dirty="0" smtClean="0"/>
              <a:t>shearing </a:t>
            </a:r>
            <a:r>
              <a:rPr lang="en-US" dirty="0"/>
              <a:t>stress allowable in the material will not be exceeded when the shaft is transmitting the required power at the specified speed. </a:t>
            </a:r>
            <a:endParaRPr lang="en-US" dirty="0" smtClean="0"/>
          </a:p>
          <a:p>
            <a:r>
              <a:rPr lang="en-US" dirty="0" smtClean="0"/>
              <a:t>To </a:t>
            </a:r>
            <a:r>
              <a:rPr lang="en-US" dirty="0"/>
              <a:t>determine the torque exerted on the shaft, we recall from elementary dynamics that the power P associated with the rotation of a rigid body subjected to a torque T is</a:t>
            </a:r>
          </a:p>
        </p:txBody>
      </p:sp>
      <p:pic>
        <p:nvPicPr>
          <p:cNvPr id="5" name="Picture 4"/>
          <p:cNvPicPr>
            <a:picLocks noChangeAspect="1"/>
          </p:cNvPicPr>
          <p:nvPr/>
        </p:nvPicPr>
        <p:blipFill rotWithShape="1">
          <a:blip r:embed="rId2"/>
          <a:srcRect l="38319" t="15203" r="53807" b="82004"/>
          <a:stretch/>
        </p:blipFill>
        <p:spPr>
          <a:xfrm>
            <a:off x="3276599" y="3886200"/>
            <a:ext cx="1752601" cy="457200"/>
          </a:xfrm>
          <a:prstGeom prst="rect">
            <a:avLst/>
          </a:prstGeom>
        </p:spPr>
      </p:pic>
      <p:sp>
        <p:nvSpPr>
          <p:cNvPr id="6" name="Rectangle 5"/>
          <p:cNvSpPr/>
          <p:nvPr/>
        </p:nvSpPr>
        <p:spPr>
          <a:xfrm>
            <a:off x="304800" y="4440198"/>
            <a:ext cx="8686799" cy="1200329"/>
          </a:xfrm>
          <a:prstGeom prst="rect">
            <a:avLst/>
          </a:prstGeom>
        </p:spPr>
        <p:txBody>
          <a:bodyPr wrap="square">
            <a:spAutoFit/>
          </a:bodyPr>
          <a:lstStyle/>
          <a:p>
            <a:r>
              <a:rPr lang="en-US" dirty="0"/>
              <a:t>where </a:t>
            </a:r>
            <a:r>
              <a:rPr lang="en-US" dirty="0" smtClean="0"/>
              <a:t>w </a:t>
            </a:r>
            <a:r>
              <a:rPr lang="en-US" dirty="0"/>
              <a:t>is the angular velocity of the body expressed in radians per second. But </a:t>
            </a:r>
            <a:r>
              <a:rPr lang="en-US" dirty="0" smtClean="0"/>
              <a:t>w= 2</a:t>
            </a:r>
            <a:r>
              <a:rPr lang="el-GR" dirty="0" smtClean="0">
                <a:latin typeface="Times New Roman" panose="02020603050405020304" pitchFamily="18" charset="0"/>
                <a:cs typeface="Times New Roman" panose="02020603050405020304" pitchFamily="18" charset="0"/>
              </a:rPr>
              <a:t>Π</a:t>
            </a:r>
            <a:r>
              <a:rPr lang="en-US" dirty="0" smtClean="0"/>
              <a:t>f</a:t>
            </a:r>
            <a:r>
              <a:rPr lang="en-US" dirty="0"/>
              <a:t>, where f is the frequency of the rotation, i.e., the number of revolutions per second. The unit of frequency is thus </a:t>
            </a:r>
            <a:r>
              <a:rPr lang="en-US" dirty="0" smtClean="0"/>
              <a:t>1s</a:t>
            </a:r>
            <a:r>
              <a:rPr lang="en-US" baseline="30000" dirty="0" smtClean="0"/>
              <a:t>-1</a:t>
            </a:r>
            <a:r>
              <a:rPr lang="en-US" dirty="0" smtClean="0"/>
              <a:t> </a:t>
            </a:r>
            <a:r>
              <a:rPr lang="en-US" dirty="0"/>
              <a:t>and is called a hertz (Hz). Substituting for </a:t>
            </a:r>
            <a:r>
              <a:rPr lang="en-US" dirty="0" smtClean="0"/>
              <a:t>w </a:t>
            </a:r>
            <a:r>
              <a:rPr lang="en-US" dirty="0"/>
              <a:t>into Eq. (3.19), we write</a:t>
            </a:r>
          </a:p>
        </p:txBody>
      </p:sp>
      <p:pic>
        <p:nvPicPr>
          <p:cNvPr id="7" name="Picture 6"/>
          <p:cNvPicPr>
            <a:picLocks noChangeAspect="1"/>
          </p:cNvPicPr>
          <p:nvPr/>
        </p:nvPicPr>
        <p:blipFill rotWithShape="1">
          <a:blip r:embed="rId2"/>
          <a:srcRect l="38001" t="25739" r="54125" b="71468"/>
          <a:stretch/>
        </p:blipFill>
        <p:spPr>
          <a:xfrm>
            <a:off x="3048000" y="5737325"/>
            <a:ext cx="1752601" cy="457200"/>
          </a:xfrm>
          <a:prstGeom prst="rect">
            <a:avLst/>
          </a:prstGeom>
        </p:spPr>
      </p:pic>
    </p:spTree>
    <p:extLst>
      <p:ext uri="{BB962C8B-B14F-4D97-AF65-F5344CB8AC3E}">
        <p14:creationId xmlns:p14="http://schemas.microsoft.com/office/powerpoint/2010/main" val="396613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sp>
        <p:nvSpPr>
          <p:cNvPr id="5" name="TextBox 4"/>
          <p:cNvSpPr txBox="1"/>
          <p:nvPr/>
        </p:nvSpPr>
        <p:spPr>
          <a:xfrm>
            <a:off x="304800" y="1295400"/>
            <a:ext cx="84582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Forces  result in four basic forms of </a:t>
            </a:r>
            <a:r>
              <a:rPr lang="en-US" sz="2400" dirty="0" smtClean="0"/>
              <a:t>deformations </a:t>
            </a:r>
            <a:r>
              <a:rPr lang="en-US" sz="2400" dirty="0" smtClean="0"/>
              <a:t>or </a:t>
            </a:r>
            <a:r>
              <a:rPr lang="en-US" sz="2400" dirty="0" smtClean="0"/>
              <a:t>displacements </a:t>
            </a:r>
            <a:r>
              <a:rPr lang="en-US" sz="2400" dirty="0" smtClean="0"/>
              <a:t>of structures or solid bodies and these are:</a:t>
            </a:r>
          </a:p>
          <a:p>
            <a:endParaRPr lang="en-US" sz="2400" dirty="0" smtClean="0"/>
          </a:p>
          <a:p>
            <a:pPr marL="800100" lvl="1" indent="-342900">
              <a:buFont typeface="+mj-lt"/>
              <a:buAutoNum type="arabicPeriod"/>
            </a:pPr>
            <a:r>
              <a:rPr lang="en-US" sz="2400" dirty="0" smtClean="0"/>
              <a:t>TENSION</a:t>
            </a:r>
          </a:p>
          <a:p>
            <a:pPr marL="800100" lvl="1" indent="-342900">
              <a:buFont typeface="+mj-lt"/>
              <a:buAutoNum type="arabicPeriod"/>
            </a:pPr>
            <a:r>
              <a:rPr lang="en-US" sz="2400" dirty="0" smtClean="0">
                <a:solidFill>
                  <a:srgbClr val="00B050"/>
                </a:solidFill>
              </a:rPr>
              <a:t>COMPRESSION</a:t>
            </a:r>
          </a:p>
          <a:p>
            <a:pPr marL="800100" lvl="1" indent="-342900">
              <a:buFont typeface="+mj-lt"/>
              <a:buAutoNum type="arabicPeriod"/>
            </a:pPr>
            <a:r>
              <a:rPr lang="en-US" sz="2400" dirty="0" smtClean="0">
                <a:solidFill>
                  <a:srgbClr val="FF0000"/>
                </a:solidFill>
              </a:rPr>
              <a:t>BENDING </a:t>
            </a:r>
          </a:p>
          <a:p>
            <a:pPr marL="800100" lvl="1" indent="-342900">
              <a:buFont typeface="+mj-lt"/>
              <a:buAutoNum type="arabicPeriod"/>
            </a:pPr>
            <a:r>
              <a:rPr lang="en-US" sz="2400" dirty="0" smtClean="0">
                <a:solidFill>
                  <a:srgbClr val="002060"/>
                </a:solidFill>
              </a:rPr>
              <a:t>TWISTING</a:t>
            </a:r>
          </a:p>
          <a:p>
            <a:endParaRPr lang="en-US" sz="2400" dirty="0" smtClean="0"/>
          </a:p>
          <a:p>
            <a:pPr marL="342900" indent="-342900">
              <a:buFont typeface="Arial" panose="020B0604020202020204" pitchFamily="34" charset="0"/>
              <a:buChar char="•"/>
            </a:pPr>
            <a:r>
              <a:rPr lang="en-US" sz="2400" dirty="0" smtClean="0"/>
              <a:t>Torsion is one of the common modes of deformations in which shafts are subjected to torques about its longitudinal axis resulting in twisting</a:t>
            </a:r>
            <a:r>
              <a:rPr lang="en-US" sz="2400" dirty="0"/>
              <a:t> </a:t>
            </a:r>
            <a:r>
              <a:rPr lang="en-US" sz="2400" dirty="0" smtClean="0"/>
              <a:t>deformations.</a:t>
            </a:r>
          </a:p>
          <a:p>
            <a:endParaRPr lang="en-US" sz="2400" dirty="0" smtClean="0"/>
          </a:p>
          <a:p>
            <a:pPr marL="342900" indent="-342900">
              <a:buFont typeface="Arial" panose="020B0604020202020204" pitchFamily="34" charset="0"/>
              <a:buChar char="•"/>
            </a:pPr>
            <a:r>
              <a:rPr lang="en-US" sz="2400" dirty="0" smtClean="0"/>
              <a:t>A design analysis is required in order to estimate the shear-stress distribution and angular twist.</a:t>
            </a:r>
            <a:endParaRPr lang="en-US" sz="2400" dirty="0"/>
          </a:p>
        </p:txBody>
      </p:sp>
    </p:spTree>
    <p:extLst>
      <p:ext uri="{BB962C8B-B14F-4D97-AF65-F5344CB8AC3E}">
        <p14:creationId xmlns:p14="http://schemas.microsoft.com/office/powerpoint/2010/main" val="633678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r>
              <a:rPr lang="en-US" dirty="0"/>
              <a:t>DESIGN OF TRANSMISSION SHAFTS </a:t>
            </a:r>
          </a:p>
        </p:txBody>
      </p:sp>
      <p:pic>
        <p:nvPicPr>
          <p:cNvPr id="7" name="Picture 6"/>
          <p:cNvPicPr>
            <a:picLocks noChangeAspect="1"/>
          </p:cNvPicPr>
          <p:nvPr/>
        </p:nvPicPr>
        <p:blipFill rotWithShape="1">
          <a:blip r:embed="rId2"/>
          <a:srcRect l="37658" t="52601" r="54468" b="42744"/>
          <a:stretch/>
        </p:blipFill>
        <p:spPr>
          <a:xfrm>
            <a:off x="3048000" y="2590800"/>
            <a:ext cx="1752601" cy="762000"/>
          </a:xfrm>
          <a:prstGeom prst="rect">
            <a:avLst/>
          </a:prstGeom>
        </p:spPr>
      </p:pic>
      <p:sp>
        <p:nvSpPr>
          <p:cNvPr id="3" name="Rectangle 2"/>
          <p:cNvSpPr/>
          <p:nvPr/>
        </p:nvSpPr>
        <p:spPr>
          <a:xfrm>
            <a:off x="326756" y="1371600"/>
            <a:ext cx="8360044" cy="1200329"/>
          </a:xfrm>
          <a:prstGeom prst="rect">
            <a:avLst/>
          </a:prstGeom>
        </p:spPr>
        <p:txBody>
          <a:bodyPr wrap="square">
            <a:spAutoFit/>
          </a:bodyPr>
          <a:lstStyle/>
          <a:p>
            <a:r>
              <a:rPr lang="en-US" dirty="0"/>
              <a:t>After having determined the torque T that will be applied to the shaft and having selected the material to be used, the designer will carry the values of T and of the maximum allowable stress into the elastic torsion formula (3.9). Solving for </a:t>
            </a:r>
            <a:r>
              <a:rPr lang="en-US" dirty="0" smtClean="0"/>
              <a:t>J/c</a:t>
            </a:r>
            <a:r>
              <a:rPr lang="en-US" dirty="0"/>
              <a:t>, we have </a:t>
            </a:r>
          </a:p>
        </p:txBody>
      </p:sp>
      <p:sp>
        <p:nvSpPr>
          <p:cNvPr id="8" name="Rectangle 7"/>
          <p:cNvSpPr/>
          <p:nvPr/>
        </p:nvSpPr>
        <p:spPr>
          <a:xfrm>
            <a:off x="304800" y="3912275"/>
            <a:ext cx="8386997" cy="2031325"/>
          </a:xfrm>
          <a:prstGeom prst="rect">
            <a:avLst/>
          </a:prstGeom>
        </p:spPr>
        <p:txBody>
          <a:bodyPr wrap="square">
            <a:spAutoFit/>
          </a:bodyPr>
          <a:lstStyle/>
          <a:p>
            <a:r>
              <a:rPr lang="en-US" dirty="0"/>
              <a:t>and obtain in this way the minimum value allowable for the parameter </a:t>
            </a:r>
            <a:r>
              <a:rPr lang="en-US" dirty="0" smtClean="0"/>
              <a:t>J/c</a:t>
            </a:r>
            <a:r>
              <a:rPr lang="en-US" dirty="0"/>
              <a:t>. We check that, if SI units are used, T will be expressed in </a:t>
            </a:r>
            <a:r>
              <a:rPr lang="en-US" dirty="0" smtClean="0"/>
              <a:t>N-m</a:t>
            </a:r>
            <a:r>
              <a:rPr lang="en-US" dirty="0"/>
              <a:t>, </a:t>
            </a:r>
            <a:r>
              <a:rPr lang="en-US" dirty="0" err="1"/>
              <a:t>tmax</a:t>
            </a:r>
            <a:r>
              <a:rPr lang="en-US" dirty="0"/>
              <a:t> in Pa (or N/m2), and </a:t>
            </a:r>
            <a:r>
              <a:rPr lang="en-US" dirty="0" smtClean="0"/>
              <a:t>J/c </a:t>
            </a:r>
            <a:r>
              <a:rPr lang="en-US" dirty="0"/>
              <a:t>will be obtained in m3</a:t>
            </a:r>
            <a:r>
              <a:rPr lang="en-US" dirty="0" smtClean="0"/>
              <a:t>.</a:t>
            </a:r>
          </a:p>
          <a:p>
            <a:endParaRPr lang="en-US" dirty="0"/>
          </a:p>
          <a:p>
            <a:r>
              <a:rPr lang="en-US" dirty="0" smtClean="0"/>
              <a:t> </a:t>
            </a:r>
            <a:r>
              <a:rPr lang="en-US" dirty="0"/>
              <a:t>In the case of a solid circular shaft, </a:t>
            </a:r>
            <a:r>
              <a:rPr lang="en-US" dirty="0" smtClean="0"/>
              <a:t>J=1/2x3.14xc</a:t>
            </a:r>
            <a:r>
              <a:rPr lang="en-US" baseline="30000" dirty="0" smtClean="0"/>
              <a:t>4</a:t>
            </a:r>
            <a:r>
              <a:rPr lang="en-US" dirty="0" smtClean="0"/>
              <a:t> </a:t>
            </a:r>
            <a:r>
              <a:rPr lang="en-US" dirty="0"/>
              <a:t>and </a:t>
            </a:r>
            <a:r>
              <a:rPr lang="en-US" dirty="0" smtClean="0"/>
              <a:t>J/c =1/2x3.14xc</a:t>
            </a:r>
            <a:r>
              <a:rPr lang="en-US" baseline="30000" dirty="0" smtClean="0"/>
              <a:t>3</a:t>
            </a:r>
            <a:r>
              <a:rPr lang="en-US" dirty="0" smtClean="0"/>
              <a:t>; </a:t>
            </a:r>
            <a:r>
              <a:rPr lang="en-US" dirty="0"/>
              <a:t>substituting this value for </a:t>
            </a:r>
            <a:r>
              <a:rPr lang="en-US" dirty="0" smtClean="0"/>
              <a:t>J/c </a:t>
            </a:r>
            <a:r>
              <a:rPr lang="en-US" dirty="0"/>
              <a:t>into Eq. </a:t>
            </a:r>
            <a:r>
              <a:rPr lang="en-US" dirty="0" smtClean="0"/>
              <a:t> </a:t>
            </a:r>
            <a:r>
              <a:rPr lang="en-US" dirty="0"/>
              <a:t>and solving for c yields the minimum allowable value for the radius of the shaft. </a:t>
            </a:r>
            <a:endParaRPr lang="en-US" dirty="0" smtClean="0"/>
          </a:p>
        </p:txBody>
      </p:sp>
    </p:spTree>
    <p:extLst>
      <p:ext uri="{BB962C8B-B14F-4D97-AF65-F5344CB8AC3E}">
        <p14:creationId xmlns:p14="http://schemas.microsoft.com/office/powerpoint/2010/main" val="3369213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763000" cy="685800"/>
          </a:xfrm>
        </p:spPr>
        <p:txBody>
          <a:bodyPr>
            <a:normAutofit/>
          </a:bodyPr>
          <a:lstStyle/>
          <a:p>
            <a:r>
              <a:rPr lang="en-US" sz="3200" dirty="0"/>
              <a:t>STRESS CONCENTRATIONS IN CIRCULAR SHAFTS </a:t>
            </a:r>
          </a:p>
        </p:txBody>
      </p:sp>
      <p:pic>
        <p:nvPicPr>
          <p:cNvPr id="3" name="Picture 2"/>
          <p:cNvPicPr>
            <a:picLocks noChangeAspect="1"/>
          </p:cNvPicPr>
          <p:nvPr/>
        </p:nvPicPr>
        <p:blipFill rotWithShape="1">
          <a:blip r:embed="rId2"/>
          <a:srcRect l="57031" t="8334" r="26563" b="67708"/>
          <a:stretch/>
        </p:blipFill>
        <p:spPr>
          <a:xfrm>
            <a:off x="6096000" y="1295400"/>
            <a:ext cx="2590800" cy="3429000"/>
          </a:xfrm>
          <a:prstGeom prst="rect">
            <a:avLst/>
          </a:prstGeom>
        </p:spPr>
      </p:pic>
      <p:sp>
        <p:nvSpPr>
          <p:cNvPr id="4" name="Rectangle 3"/>
          <p:cNvSpPr/>
          <p:nvPr/>
        </p:nvSpPr>
        <p:spPr>
          <a:xfrm>
            <a:off x="457200" y="1447800"/>
            <a:ext cx="4953000" cy="440120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In practice virtually all engineering components have to have changes in section and / or shape. Common examples are shoulders on shafts, oil holes, key ways and screw threads.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Any </a:t>
            </a:r>
            <a:r>
              <a:rPr lang="en-US" sz="2000" dirty="0">
                <a:latin typeface="Times New Roman" panose="02020603050405020304" pitchFamily="18" charset="0"/>
                <a:cs typeface="Times New Roman" panose="02020603050405020304" pitchFamily="18" charset="0"/>
              </a:rPr>
              <a:t>discontinuity changes the stress distribution in the vicinity of the discontinuity, so that the basic stress analysis equations no longer apply. Such 'discontinuities' or 'stress raisers' cause local increase of stress </a:t>
            </a:r>
            <a:r>
              <a:rPr lang="en-US" sz="2000" u="sng" dirty="0">
                <a:latin typeface="Times New Roman" panose="02020603050405020304" pitchFamily="18" charset="0"/>
                <a:cs typeface="Times New Roman" panose="02020603050405020304" pitchFamily="18" charset="0"/>
              </a:rPr>
              <a:t>referred</a:t>
            </a:r>
            <a:r>
              <a:rPr lang="en-US" sz="2000" dirty="0">
                <a:latin typeface="Times New Roman" panose="02020603050405020304" pitchFamily="18" charset="0"/>
                <a:cs typeface="Times New Roman" panose="02020603050405020304" pitchFamily="18" charset="0"/>
              </a:rPr>
              <a:t> to as 'stress </a:t>
            </a:r>
            <a:r>
              <a:rPr lang="en-US" sz="2000" dirty="0" smtClean="0">
                <a:latin typeface="Times New Roman" panose="02020603050405020304" pitchFamily="18" charset="0"/>
                <a:cs typeface="Times New Roman" panose="02020603050405020304" pitchFamily="18" charset="0"/>
              </a:rPr>
              <a:t>concentration‘. They </a:t>
            </a:r>
            <a:r>
              <a:rPr lang="en-US" sz="2000" dirty="0">
                <a:latin typeface="Times New Roman" panose="02020603050405020304" pitchFamily="18" charset="0"/>
                <a:cs typeface="Times New Roman" panose="02020603050405020304" pitchFamily="18" charset="0"/>
              </a:rPr>
              <a:t>usually represent locations from </a:t>
            </a:r>
            <a:r>
              <a:rPr lang="en-US" sz="2000" dirty="0" smtClean="0">
                <a:latin typeface="Times New Roman" panose="02020603050405020304" pitchFamily="18" charset="0"/>
                <a:cs typeface="Times New Roman" panose="02020603050405020304" pitchFamily="18" charset="0"/>
              </a:rPr>
              <a:t>which </a:t>
            </a:r>
            <a:r>
              <a:rPr lang="en-US" sz="2000" dirty="0">
                <a:latin typeface="Times New Roman" panose="02020603050405020304" pitchFamily="18" charset="0"/>
                <a:cs typeface="Times New Roman" panose="02020603050405020304" pitchFamily="18" charset="0"/>
              </a:rPr>
              <a:t>parts start to fail.</a:t>
            </a:r>
          </a:p>
        </p:txBody>
      </p:sp>
      <p:pic>
        <p:nvPicPr>
          <p:cNvPr id="10" name="Picture 9"/>
          <p:cNvPicPr>
            <a:picLocks noChangeAspect="1"/>
          </p:cNvPicPr>
          <p:nvPr/>
        </p:nvPicPr>
        <p:blipFill>
          <a:blip r:embed="rId3"/>
          <a:stretch>
            <a:fillRect/>
          </a:stretch>
        </p:blipFill>
        <p:spPr>
          <a:xfrm>
            <a:off x="6372225" y="4953000"/>
            <a:ext cx="1428750" cy="1704975"/>
          </a:xfrm>
          <a:prstGeom prst="rect">
            <a:avLst/>
          </a:prstGeom>
        </p:spPr>
      </p:pic>
    </p:spTree>
    <p:extLst>
      <p:ext uri="{BB962C8B-B14F-4D97-AF65-F5344CB8AC3E}">
        <p14:creationId xmlns:p14="http://schemas.microsoft.com/office/powerpoint/2010/main" val="1810866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763000" cy="685800"/>
          </a:xfrm>
        </p:spPr>
        <p:txBody>
          <a:bodyPr>
            <a:normAutofit/>
          </a:bodyPr>
          <a:lstStyle/>
          <a:p>
            <a:r>
              <a:rPr lang="en-US" sz="3200" dirty="0"/>
              <a:t>STRESS CONCENTRATIONS IN CIRCULAR SHAFTS </a:t>
            </a:r>
          </a:p>
        </p:txBody>
      </p:sp>
      <p:sp>
        <p:nvSpPr>
          <p:cNvPr id="7" name="AutoShape 2" descr="https://encrypted-tbn2.gstatic.com/images?q=tbn:ANd9GcQQFOfMyqDfXIyfyxxSZXf59dT_mqjLzfEsxBlPf5r1Qn8xUJPJOw"/>
          <p:cNvSpPr>
            <a:spLocks noChangeAspect="1" noChangeArrowheads="1"/>
          </p:cNvSpPr>
          <p:nvPr/>
        </p:nvSpPr>
        <p:spPr bwMode="auto">
          <a:xfrm>
            <a:off x="4114800" y="2381190"/>
            <a:ext cx="19812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6858000" y="1752600"/>
            <a:ext cx="1864871" cy="4953000"/>
          </a:xfrm>
          <a:prstGeom prst="rect">
            <a:avLst/>
          </a:prstGeom>
        </p:spPr>
      </p:pic>
      <p:pic>
        <p:nvPicPr>
          <p:cNvPr id="9" name="Picture 8"/>
          <p:cNvPicPr>
            <a:picLocks noChangeAspect="1"/>
          </p:cNvPicPr>
          <p:nvPr/>
        </p:nvPicPr>
        <p:blipFill>
          <a:blip r:embed="rId3"/>
          <a:stretch>
            <a:fillRect/>
          </a:stretch>
        </p:blipFill>
        <p:spPr>
          <a:xfrm>
            <a:off x="493271" y="3733800"/>
            <a:ext cx="5221729" cy="2895601"/>
          </a:xfrm>
          <a:prstGeom prst="rect">
            <a:avLst/>
          </a:prstGeom>
        </p:spPr>
      </p:pic>
      <p:sp>
        <p:nvSpPr>
          <p:cNvPr id="5" name="Rectangle 4"/>
          <p:cNvSpPr/>
          <p:nvPr/>
        </p:nvSpPr>
        <p:spPr>
          <a:xfrm>
            <a:off x="228600" y="1155744"/>
            <a:ext cx="6248400" cy="2031325"/>
          </a:xfrm>
          <a:prstGeom prst="rect">
            <a:avLst/>
          </a:prstGeom>
        </p:spPr>
        <p:txBody>
          <a:bodyPr wrap="square">
            <a:spAutoFit/>
          </a:bodyPr>
          <a:lstStyle/>
          <a:p>
            <a:r>
              <a:rPr lang="en-US" dirty="0"/>
              <a:t>A </a:t>
            </a:r>
            <a:r>
              <a:rPr lang="en-US" b="1" dirty="0"/>
              <a:t>stress concentration</a:t>
            </a:r>
            <a:r>
              <a:rPr lang="en-US" dirty="0"/>
              <a:t> (often </a:t>
            </a:r>
            <a:r>
              <a:rPr lang="en-US" dirty="0" smtClean="0"/>
              <a:t>called </a:t>
            </a:r>
            <a:r>
              <a:rPr lang="en-US" b="1" dirty="0" smtClean="0"/>
              <a:t>stress raisers</a:t>
            </a:r>
            <a:r>
              <a:rPr lang="en-US" dirty="0" smtClean="0"/>
              <a:t> or </a:t>
            </a:r>
            <a:r>
              <a:rPr lang="en-US" b="1" dirty="0" smtClean="0"/>
              <a:t>stress risers</a:t>
            </a:r>
            <a:r>
              <a:rPr lang="en-US" dirty="0" smtClean="0"/>
              <a:t>) </a:t>
            </a:r>
            <a:r>
              <a:rPr lang="en-US" dirty="0"/>
              <a:t>is a location in an object where </a:t>
            </a:r>
            <a:r>
              <a:rPr lang="en-US" dirty="0">
                <a:hlinkClick r:id="rId4" tooltip="Stress (physics)"/>
              </a:rPr>
              <a:t>stress</a:t>
            </a:r>
            <a:r>
              <a:rPr lang="en-US" dirty="0"/>
              <a:t> is </a:t>
            </a:r>
            <a:r>
              <a:rPr lang="en-US" u="sng" dirty="0"/>
              <a:t>concentrated</a:t>
            </a:r>
            <a:r>
              <a:rPr lang="en-US" dirty="0"/>
              <a:t>. </a:t>
            </a:r>
            <a:endParaRPr lang="en-US" dirty="0" smtClean="0"/>
          </a:p>
          <a:p>
            <a:endParaRPr lang="en-US" dirty="0" smtClean="0"/>
          </a:p>
          <a:p>
            <a:r>
              <a:rPr lang="en-US" dirty="0" smtClean="0"/>
              <a:t>An </a:t>
            </a:r>
            <a:r>
              <a:rPr lang="en-US" dirty="0"/>
              <a:t>object is strongest when force is evenly distributed over its area, so a reduction in area, e.g., caused by a crack, results in a </a:t>
            </a:r>
            <a:r>
              <a:rPr lang="en-US" u="sng" dirty="0"/>
              <a:t>localized</a:t>
            </a:r>
            <a:r>
              <a:rPr lang="en-US" dirty="0"/>
              <a:t> increase in </a:t>
            </a:r>
            <a:r>
              <a:rPr lang="en-US" u="sng" dirty="0" smtClean="0"/>
              <a:t>stress.</a:t>
            </a:r>
            <a:endParaRPr lang="en-US" dirty="0"/>
          </a:p>
        </p:txBody>
      </p:sp>
    </p:spTree>
    <p:extLst>
      <p:ext uri="{BB962C8B-B14F-4D97-AF65-F5344CB8AC3E}">
        <p14:creationId xmlns:p14="http://schemas.microsoft.com/office/powerpoint/2010/main" val="3675039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763000" cy="685800"/>
          </a:xfrm>
        </p:spPr>
        <p:txBody>
          <a:bodyPr>
            <a:normAutofit/>
          </a:bodyPr>
          <a:lstStyle/>
          <a:p>
            <a:r>
              <a:rPr lang="en-US" sz="3200" dirty="0"/>
              <a:t>STRESS CONCENTRATIONS IN CIRCULAR SHAFTS </a:t>
            </a:r>
          </a:p>
        </p:txBody>
      </p:sp>
      <p:pic>
        <p:nvPicPr>
          <p:cNvPr id="3" name="Picture 2"/>
          <p:cNvPicPr>
            <a:picLocks noChangeAspect="1"/>
          </p:cNvPicPr>
          <p:nvPr/>
        </p:nvPicPr>
        <p:blipFill rotWithShape="1">
          <a:blip r:embed="rId2"/>
          <a:srcRect l="57031" t="8334" r="26563" b="67708"/>
          <a:stretch/>
        </p:blipFill>
        <p:spPr>
          <a:xfrm>
            <a:off x="6096000" y="3810000"/>
            <a:ext cx="2286000" cy="2743200"/>
          </a:xfrm>
          <a:prstGeom prst="rect">
            <a:avLst/>
          </a:prstGeom>
        </p:spPr>
      </p:pic>
      <p:sp>
        <p:nvSpPr>
          <p:cNvPr id="5" name="Rectangle 4"/>
          <p:cNvSpPr/>
          <p:nvPr/>
        </p:nvSpPr>
        <p:spPr>
          <a:xfrm>
            <a:off x="304800" y="1143000"/>
            <a:ext cx="5486400" cy="5632311"/>
          </a:xfrm>
          <a:prstGeom prst="rect">
            <a:avLst/>
          </a:prstGeom>
        </p:spPr>
        <p:txBody>
          <a:bodyPr wrap="square">
            <a:spAutoFit/>
          </a:bodyPr>
          <a:lstStyle/>
          <a:p>
            <a:r>
              <a:rPr lang="en-US" dirty="0"/>
              <a:t>If a shaft has a uniform diameter along its length, then the maximum shear stress at the surface is </a:t>
            </a:r>
            <a:r>
              <a:rPr lang="en-US" dirty="0" smtClean="0"/>
              <a:t>τ=Tc/ </a:t>
            </a:r>
            <a:r>
              <a:rPr lang="en-US" dirty="0"/>
              <a:t>J . </a:t>
            </a:r>
            <a:endParaRPr lang="en-US" dirty="0" smtClean="0"/>
          </a:p>
          <a:p>
            <a:endParaRPr lang="en-US" dirty="0" smtClean="0"/>
          </a:p>
          <a:p>
            <a:r>
              <a:rPr lang="en-US" dirty="0" smtClean="0"/>
              <a:t>Many </a:t>
            </a:r>
            <a:r>
              <a:rPr lang="en-US" dirty="0"/>
              <a:t>shafts in machines have different diameters in different locations, such as at the flange of an axle shaft, or adjacent to a bearing surface. </a:t>
            </a:r>
            <a:endParaRPr lang="en-US" dirty="0" smtClean="0"/>
          </a:p>
          <a:p>
            <a:endParaRPr lang="en-US" dirty="0"/>
          </a:p>
          <a:p>
            <a:r>
              <a:rPr lang="en-US" dirty="0" smtClean="0"/>
              <a:t>A </a:t>
            </a:r>
            <a:r>
              <a:rPr lang="en-US" dirty="0"/>
              <a:t>sudden change in diameter creates a stress concentration</a:t>
            </a:r>
            <a:r>
              <a:rPr lang="en-US" dirty="0" smtClean="0"/>
              <a:t>.</a:t>
            </a:r>
          </a:p>
          <a:p>
            <a:endParaRPr lang="en-US" dirty="0"/>
          </a:p>
          <a:p>
            <a:r>
              <a:rPr lang="en-US" dirty="0" smtClean="0"/>
              <a:t> </a:t>
            </a:r>
            <a:r>
              <a:rPr lang="en-US" dirty="0"/>
              <a:t>The maximum stress in the smaller diameter section, at the base of the fillet, is </a:t>
            </a:r>
            <a:endParaRPr lang="en-US" dirty="0" smtClean="0"/>
          </a:p>
          <a:p>
            <a:pPr algn="ctr"/>
            <a:r>
              <a:rPr lang="en-US" dirty="0" smtClean="0"/>
              <a:t>τ=K Tc/J </a:t>
            </a:r>
          </a:p>
          <a:p>
            <a:r>
              <a:rPr lang="en-US" dirty="0" smtClean="0"/>
              <a:t>where </a:t>
            </a:r>
            <a:r>
              <a:rPr lang="en-US" dirty="0"/>
              <a:t>K is the stress concentration </a:t>
            </a:r>
            <a:r>
              <a:rPr lang="en-US" dirty="0" smtClean="0"/>
              <a:t>factor and</a:t>
            </a:r>
            <a:r>
              <a:rPr lang="en-US" dirty="0"/>
              <a:t> where the stress Tc/J is the stress computed for the smaller-diameter shaft</a:t>
            </a:r>
            <a:r>
              <a:rPr lang="en-US" dirty="0" smtClean="0"/>
              <a:t> .</a:t>
            </a:r>
            <a:endParaRPr lang="en-US" dirty="0"/>
          </a:p>
          <a:p>
            <a:r>
              <a:rPr lang="en-US" dirty="0" smtClean="0"/>
              <a:t>Other </a:t>
            </a:r>
            <a:r>
              <a:rPr lang="en-US" dirty="0"/>
              <a:t>dimensional changes, such as keyways and transverse through-holes, also create stress concentrations in shafts.</a:t>
            </a:r>
          </a:p>
        </p:txBody>
      </p:sp>
      <p:pic>
        <p:nvPicPr>
          <p:cNvPr id="6" name="Picture 5"/>
          <p:cNvPicPr>
            <a:picLocks noChangeAspect="1"/>
          </p:cNvPicPr>
          <p:nvPr/>
        </p:nvPicPr>
        <p:blipFill rotWithShape="1">
          <a:blip r:embed="rId3"/>
          <a:srcRect l="63282" t="67708" r="15624" b="11459"/>
          <a:stretch/>
        </p:blipFill>
        <p:spPr>
          <a:xfrm>
            <a:off x="5791200" y="1295400"/>
            <a:ext cx="3124200" cy="2362200"/>
          </a:xfrm>
          <a:prstGeom prst="rect">
            <a:avLst/>
          </a:prstGeom>
        </p:spPr>
      </p:pic>
    </p:spTree>
    <p:extLst>
      <p:ext uri="{BB962C8B-B14F-4D97-AF65-F5344CB8AC3E}">
        <p14:creationId xmlns:p14="http://schemas.microsoft.com/office/powerpoint/2010/main" val="9924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685800"/>
          </a:xfrm>
        </p:spPr>
        <p:txBody>
          <a:bodyPr>
            <a:normAutofit/>
          </a:bodyPr>
          <a:lstStyle/>
          <a:p>
            <a:r>
              <a:rPr lang="en-US" sz="3200" dirty="0"/>
              <a:t>STRESS CONCENTRATIONS IN CIRCULAR SHAFTS </a:t>
            </a:r>
          </a:p>
        </p:txBody>
      </p:sp>
      <p:sp>
        <p:nvSpPr>
          <p:cNvPr id="4" name="Rectangle 3"/>
          <p:cNvSpPr/>
          <p:nvPr/>
        </p:nvSpPr>
        <p:spPr>
          <a:xfrm>
            <a:off x="304800" y="2286000"/>
            <a:ext cx="3733800" cy="3416320"/>
          </a:xfrm>
          <a:prstGeom prst="rect">
            <a:avLst/>
          </a:prstGeom>
        </p:spPr>
        <p:txBody>
          <a:bodyPr wrap="square">
            <a:spAutoFit/>
          </a:bodyPr>
          <a:lstStyle/>
          <a:p>
            <a:r>
              <a:rPr lang="en-US" dirty="0" smtClean="0"/>
              <a:t>These </a:t>
            </a:r>
            <a:r>
              <a:rPr lang="en-US" dirty="0"/>
              <a:t>stresses maybe reduced through the use of a fillet, and </a:t>
            </a:r>
            <a:r>
              <a:rPr lang="en-US" dirty="0" smtClean="0"/>
              <a:t>  the</a:t>
            </a:r>
          </a:p>
          <a:p>
            <a:r>
              <a:rPr lang="en-US" dirty="0" smtClean="0"/>
              <a:t> </a:t>
            </a:r>
            <a:r>
              <a:rPr lang="en-US" dirty="0"/>
              <a:t>fillet radius meets the flat face of the large diameter portion of the shaft</a:t>
            </a:r>
            <a:r>
              <a:rPr lang="en-US" dirty="0" smtClean="0"/>
              <a:t>.</a:t>
            </a:r>
          </a:p>
          <a:p>
            <a:r>
              <a:rPr lang="en-US" dirty="0" smtClean="0"/>
              <a:t> </a:t>
            </a:r>
          </a:p>
          <a:p>
            <a:r>
              <a:rPr lang="en-US" dirty="0" smtClean="0"/>
              <a:t>The </a:t>
            </a:r>
            <a:r>
              <a:rPr lang="en-US" dirty="0"/>
              <a:t>two shaft diameters and fillet radius are all independent variables, </a:t>
            </a:r>
            <a:endParaRPr lang="en-US" dirty="0" smtClean="0"/>
          </a:p>
          <a:p>
            <a:r>
              <a:rPr lang="en-US" dirty="0" smtClean="0"/>
              <a:t>so </a:t>
            </a:r>
            <a:r>
              <a:rPr lang="en-US" dirty="0"/>
              <a:t>the stress concentration graph has several curves, each for a different ratio of shaft diameters</a:t>
            </a:r>
          </a:p>
        </p:txBody>
      </p:sp>
      <p:pic>
        <p:nvPicPr>
          <p:cNvPr id="3" name="Picture 2"/>
          <p:cNvPicPr>
            <a:picLocks noChangeAspect="1"/>
          </p:cNvPicPr>
          <p:nvPr/>
        </p:nvPicPr>
        <p:blipFill rotWithShape="1">
          <a:blip r:embed="rId2"/>
          <a:srcRect l="39844" t="12500" r="15625" b="32291"/>
          <a:stretch/>
        </p:blipFill>
        <p:spPr>
          <a:xfrm>
            <a:off x="4038600" y="1828800"/>
            <a:ext cx="4876800" cy="4343400"/>
          </a:xfrm>
          <a:prstGeom prst="rect">
            <a:avLst/>
          </a:prstGeom>
        </p:spPr>
      </p:pic>
    </p:spTree>
    <p:extLst>
      <p:ext uri="{BB962C8B-B14F-4D97-AF65-F5344CB8AC3E}">
        <p14:creationId xmlns:p14="http://schemas.microsoft.com/office/powerpoint/2010/main" val="314981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685800"/>
          </a:xfrm>
        </p:spPr>
        <p:txBody>
          <a:bodyPr>
            <a:normAutofit/>
          </a:bodyPr>
          <a:lstStyle/>
          <a:p>
            <a:r>
              <a:rPr lang="en-US" sz="3200" dirty="0"/>
              <a:t>STRESS CONCENTRATIONS IN CIRCULAR SHAFTS </a:t>
            </a:r>
          </a:p>
        </p:txBody>
      </p:sp>
      <p:sp>
        <p:nvSpPr>
          <p:cNvPr id="9" name="Rectangle 8"/>
          <p:cNvSpPr/>
          <p:nvPr/>
        </p:nvSpPr>
        <p:spPr>
          <a:xfrm>
            <a:off x="152400" y="1600200"/>
            <a:ext cx="8763000" cy="3416320"/>
          </a:xfrm>
          <a:prstGeom prst="rect">
            <a:avLst/>
          </a:prstGeom>
        </p:spPr>
        <p:txBody>
          <a:bodyPr wrap="square">
            <a:spAutoFit/>
          </a:bodyPr>
          <a:lstStyle/>
          <a:p>
            <a:r>
              <a:rPr lang="en-US" dirty="0" smtClean="0"/>
              <a:t>Use </a:t>
            </a:r>
            <a:r>
              <a:rPr lang="en-US" dirty="0"/>
              <a:t>a five-step process for calculating the maximum shear stress at the stress concentration site: </a:t>
            </a:r>
            <a:endParaRPr lang="en-US" dirty="0" smtClean="0"/>
          </a:p>
          <a:p>
            <a:r>
              <a:rPr lang="en-US" dirty="0" smtClean="0"/>
              <a:t>Step </a:t>
            </a:r>
            <a:r>
              <a:rPr lang="en-US" dirty="0"/>
              <a:t>1 Divide the fillet radius by the smaller shaft diameter find the ratio r/d . </a:t>
            </a:r>
            <a:endParaRPr lang="en-US" dirty="0" smtClean="0"/>
          </a:p>
          <a:p>
            <a:endParaRPr lang="en-US" dirty="0" smtClean="0"/>
          </a:p>
          <a:p>
            <a:r>
              <a:rPr lang="en-US" dirty="0" smtClean="0"/>
              <a:t>Step </a:t>
            </a:r>
            <a:r>
              <a:rPr lang="en-US" dirty="0"/>
              <a:t>2 Divide the larger shaft diameter by the smaller shaft diameter find the ratio D/d </a:t>
            </a:r>
            <a:r>
              <a:rPr lang="en-US" dirty="0" smtClean="0"/>
              <a:t>.</a:t>
            </a:r>
          </a:p>
          <a:p>
            <a:endParaRPr lang="en-US" dirty="0" smtClean="0"/>
          </a:p>
          <a:p>
            <a:r>
              <a:rPr lang="en-US" dirty="0" smtClean="0"/>
              <a:t> </a:t>
            </a:r>
            <a:r>
              <a:rPr lang="en-US" dirty="0"/>
              <a:t>Step 3 Using these two values, find the value of K from the graph</a:t>
            </a:r>
            <a:r>
              <a:rPr lang="en-US" dirty="0" smtClean="0"/>
              <a:t>.</a:t>
            </a:r>
          </a:p>
          <a:p>
            <a:endParaRPr lang="en-US" dirty="0" smtClean="0"/>
          </a:p>
          <a:p>
            <a:r>
              <a:rPr lang="en-US" dirty="0" smtClean="0"/>
              <a:t> </a:t>
            </a:r>
            <a:r>
              <a:rPr lang="en-US" dirty="0"/>
              <a:t>Step 4 Calculate c and J using the smaller shaft diameter</a:t>
            </a:r>
            <a:r>
              <a:rPr lang="en-US" dirty="0" smtClean="0"/>
              <a:t>.</a:t>
            </a:r>
          </a:p>
          <a:p>
            <a:r>
              <a:rPr lang="en-US" dirty="0" smtClean="0"/>
              <a:t> </a:t>
            </a:r>
          </a:p>
          <a:p>
            <a:r>
              <a:rPr lang="en-US" dirty="0" smtClean="0"/>
              <a:t>Step </a:t>
            </a:r>
            <a:r>
              <a:rPr lang="en-US" dirty="0"/>
              <a:t>5 Calculate the maximum stress using τ=K </a:t>
            </a:r>
            <a:r>
              <a:rPr lang="en-US" dirty="0" smtClean="0"/>
              <a:t>Tc/J </a:t>
            </a:r>
            <a:endParaRPr lang="en-US" dirty="0"/>
          </a:p>
        </p:txBody>
      </p:sp>
    </p:spTree>
    <p:extLst>
      <p:ext uri="{BB962C8B-B14F-4D97-AF65-F5344CB8AC3E}">
        <p14:creationId xmlns:p14="http://schemas.microsoft.com/office/powerpoint/2010/main" val="3847579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685800"/>
          </a:xfrm>
        </p:spPr>
        <p:txBody>
          <a:bodyPr>
            <a:normAutofit/>
          </a:bodyPr>
          <a:lstStyle/>
          <a:p>
            <a:r>
              <a:rPr lang="en-US" sz="3200" dirty="0"/>
              <a:t>STRESS CONCENTRATIONS IN CIRCULAR SHAFTS </a:t>
            </a:r>
          </a:p>
        </p:txBody>
      </p:sp>
      <p:pic>
        <p:nvPicPr>
          <p:cNvPr id="3" name="Picture 2"/>
          <p:cNvPicPr>
            <a:picLocks noChangeAspect="1"/>
          </p:cNvPicPr>
          <p:nvPr/>
        </p:nvPicPr>
        <p:blipFill rotWithShape="1">
          <a:blip r:embed="rId2"/>
          <a:srcRect l="17871" t="72644" r="18261" b="8748"/>
          <a:stretch/>
        </p:blipFill>
        <p:spPr>
          <a:xfrm>
            <a:off x="304800" y="1905000"/>
            <a:ext cx="8610600" cy="3505200"/>
          </a:xfrm>
          <a:prstGeom prst="rect">
            <a:avLst/>
          </a:prstGeom>
        </p:spPr>
      </p:pic>
    </p:spTree>
    <p:extLst>
      <p:ext uri="{BB962C8B-B14F-4D97-AF65-F5344CB8AC3E}">
        <p14:creationId xmlns:p14="http://schemas.microsoft.com/office/powerpoint/2010/main" val="4098773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dirty="0" smtClean="0"/>
              <a:t>Applications </a:t>
            </a:r>
            <a:endParaRPr lang="en-US" dirty="0"/>
          </a:p>
        </p:txBody>
      </p:sp>
      <p:sp>
        <p:nvSpPr>
          <p:cNvPr id="4" name="Rectangle 3"/>
          <p:cNvSpPr/>
          <p:nvPr/>
        </p:nvSpPr>
        <p:spPr>
          <a:xfrm>
            <a:off x="304800" y="1129259"/>
            <a:ext cx="8229600" cy="1477328"/>
          </a:xfrm>
          <a:prstGeom prst="rect">
            <a:avLst/>
          </a:prstGeom>
        </p:spPr>
        <p:txBody>
          <a:bodyPr wrap="square">
            <a:spAutoFit/>
          </a:bodyPr>
          <a:lstStyle/>
          <a:p>
            <a:r>
              <a:rPr lang="en-US" dirty="0"/>
              <a:t>Members in torsion are encountered in many engineering applications. </a:t>
            </a:r>
            <a:r>
              <a:rPr lang="en-US" dirty="0" smtClean="0"/>
              <a:t>The </a:t>
            </a:r>
            <a:r>
              <a:rPr lang="en-US" dirty="0"/>
              <a:t>most common application is provided by </a:t>
            </a:r>
            <a:r>
              <a:rPr lang="en-US" i="1" dirty="0">
                <a:solidFill>
                  <a:srgbClr val="FF0000"/>
                </a:solidFill>
              </a:rPr>
              <a:t>transmission shafts</a:t>
            </a:r>
            <a:r>
              <a:rPr lang="en-US" dirty="0"/>
              <a:t>, which are used to transmit power from one point to another. For example, the shaft shown in Photo 3.1 is used to transmit power from the engine to the rear wheels of an automobile. These shafts can be either solid, as shown in Fig. 3.1, or hollow.</a:t>
            </a:r>
          </a:p>
        </p:txBody>
      </p:sp>
      <p:pic>
        <p:nvPicPr>
          <p:cNvPr id="5" name="Picture 4"/>
          <p:cNvPicPr>
            <a:picLocks noChangeAspect="1"/>
          </p:cNvPicPr>
          <p:nvPr/>
        </p:nvPicPr>
        <p:blipFill rotWithShape="1">
          <a:blip r:embed="rId2"/>
          <a:srcRect l="42187" t="38542" r="25000" b="27083"/>
          <a:stretch/>
        </p:blipFill>
        <p:spPr>
          <a:xfrm>
            <a:off x="457200" y="2606587"/>
            <a:ext cx="7391400" cy="4099013"/>
          </a:xfrm>
          <a:prstGeom prst="rect">
            <a:avLst/>
          </a:prstGeom>
        </p:spPr>
      </p:pic>
    </p:spTree>
    <p:extLst>
      <p:ext uri="{BB962C8B-B14F-4D97-AF65-F5344CB8AC3E}">
        <p14:creationId xmlns:p14="http://schemas.microsoft.com/office/powerpoint/2010/main" val="2147569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dirty="0" smtClean="0"/>
              <a:t>Applications </a:t>
            </a:r>
            <a:endParaRPr lang="en-US" dirty="0"/>
          </a:p>
        </p:txBody>
      </p:sp>
      <p:sp>
        <p:nvSpPr>
          <p:cNvPr id="3" name="Rectangle 2"/>
          <p:cNvSpPr/>
          <p:nvPr/>
        </p:nvSpPr>
        <p:spPr>
          <a:xfrm>
            <a:off x="448456" y="1295400"/>
            <a:ext cx="3894944" cy="5078313"/>
          </a:xfrm>
          <a:prstGeom prst="rect">
            <a:avLst/>
          </a:prstGeom>
        </p:spPr>
        <p:txBody>
          <a:bodyPr wrap="square">
            <a:spAutoFit/>
          </a:bodyPr>
          <a:lstStyle/>
          <a:p>
            <a:r>
              <a:rPr lang="en-US" dirty="0"/>
              <a:t>Consider the system shown in Fig. 3.2a, which consists of a steam turbine A and an electric generator B connected by a transmission shaft AB. </a:t>
            </a:r>
            <a:endParaRPr lang="en-US" dirty="0" smtClean="0"/>
          </a:p>
          <a:p>
            <a:r>
              <a:rPr lang="en-US" dirty="0" smtClean="0"/>
              <a:t>By </a:t>
            </a:r>
            <a:r>
              <a:rPr lang="en-US" dirty="0"/>
              <a:t>breaking the system into its three component parts (Fig. 3.2b), you can see that the turbine exerts a twisting couple or torque T on the shaft and that the shaft exerts an equal torque on the generator. The generator reacts by exerting the equal and opposite torque </a:t>
            </a:r>
            <a:r>
              <a:rPr lang="en-US" dirty="0" smtClean="0"/>
              <a:t>T’ </a:t>
            </a:r>
            <a:r>
              <a:rPr lang="en-US" dirty="0"/>
              <a:t>on the shaft, and the shaft by exerting the torque </a:t>
            </a:r>
            <a:r>
              <a:rPr lang="en-US" dirty="0" smtClean="0"/>
              <a:t>T’ </a:t>
            </a:r>
            <a:r>
              <a:rPr lang="en-US" dirty="0"/>
              <a:t>on the turbine. You will first analyze the stresses and deformations that take place in circular shafts. </a:t>
            </a:r>
          </a:p>
        </p:txBody>
      </p:sp>
      <p:pic>
        <p:nvPicPr>
          <p:cNvPr id="6" name="Picture 5"/>
          <p:cNvPicPr>
            <a:picLocks noChangeAspect="1"/>
          </p:cNvPicPr>
          <p:nvPr/>
        </p:nvPicPr>
        <p:blipFill rotWithShape="1">
          <a:blip r:embed="rId2"/>
          <a:srcRect l="25000" t="5208" r="40625" b="47917"/>
          <a:stretch/>
        </p:blipFill>
        <p:spPr>
          <a:xfrm>
            <a:off x="4343400" y="1295401"/>
            <a:ext cx="4335651" cy="5078312"/>
          </a:xfrm>
          <a:prstGeom prst="rect">
            <a:avLst/>
          </a:prstGeom>
        </p:spPr>
      </p:pic>
    </p:spTree>
    <p:extLst>
      <p:ext uri="{BB962C8B-B14F-4D97-AF65-F5344CB8AC3E}">
        <p14:creationId xmlns:p14="http://schemas.microsoft.com/office/powerpoint/2010/main" val="3284990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325112"/>
          </a:xfrm>
        </p:spPr>
        <p:txBody>
          <a:bodyPr/>
          <a:lstStyle/>
          <a:p>
            <a:r>
              <a:rPr lang="en-US" dirty="0" smtClean="0"/>
              <a:t>ELASTIC </a:t>
            </a:r>
            <a:r>
              <a:rPr lang="en-US" dirty="0"/>
              <a:t>DEFORMATIONS IN CIRCULAR </a:t>
            </a:r>
            <a:r>
              <a:rPr lang="en-US" dirty="0" smtClean="0"/>
              <a:t>SHAFTS</a:t>
            </a:r>
          </a:p>
          <a:p>
            <a:r>
              <a:rPr lang="en-US" dirty="0" smtClean="0"/>
              <a:t>CIRCULAR </a:t>
            </a:r>
            <a:r>
              <a:rPr lang="en-US" dirty="0"/>
              <a:t>SHAFTS MADE OF AN ELASTOPLASTIC </a:t>
            </a:r>
            <a:r>
              <a:rPr lang="en-US" dirty="0" smtClean="0"/>
              <a:t>MATERIAL</a:t>
            </a:r>
          </a:p>
          <a:p>
            <a:r>
              <a:rPr lang="en-US" dirty="0" smtClean="0"/>
              <a:t>RESIDUAL </a:t>
            </a:r>
            <a:r>
              <a:rPr lang="en-US" dirty="0"/>
              <a:t>STRESSES IN CIRCULAR </a:t>
            </a:r>
            <a:r>
              <a:rPr lang="en-US" dirty="0" smtClean="0"/>
              <a:t>SHAFTS</a:t>
            </a:r>
          </a:p>
          <a:p>
            <a:r>
              <a:rPr lang="en-US" dirty="0"/>
              <a:t>TORSION OF NONCIRCULAR </a:t>
            </a:r>
            <a:r>
              <a:rPr lang="en-US" dirty="0" smtClean="0"/>
              <a:t>MEMBERS</a:t>
            </a:r>
          </a:p>
          <a:p>
            <a:r>
              <a:rPr lang="en-US" dirty="0"/>
              <a:t>THIN-WALLED HOLLOW SHAFTS</a:t>
            </a:r>
          </a:p>
        </p:txBody>
      </p:sp>
      <p:sp>
        <p:nvSpPr>
          <p:cNvPr id="2" name="Rectangle 1"/>
          <p:cNvSpPr/>
          <p:nvPr/>
        </p:nvSpPr>
        <p:spPr>
          <a:xfrm>
            <a:off x="381000" y="5373546"/>
            <a:ext cx="8610600" cy="707886"/>
          </a:xfrm>
          <a:prstGeom prst="rect">
            <a:avLst/>
          </a:prstGeom>
        </p:spPr>
        <p:txBody>
          <a:bodyPr wrap="square">
            <a:spAutoFit/>
          </a:bodyPr>
          <a:lstStyle/>
          <a:p>
            <a:r>
              <a:rPr lang="en-US" sz="2000" i="1" dirty="0" smtClean="0"/>
              <a:t>Note: </a:t>
            </a:r>
          </a:p>
          <a:p>
            <a:r>
              <a:rPr lang="en-US" sz="2000" i="1" dirty="0" smtClean="0"/>
              <a:t>All </a:t>
            </a:r>
            <a:r>
              <a:rPr lang="en-US" sz="2000" i="1" dirty="0"/>
              <a:t>examples and sample problems related to covered topics are included</a:t>
            </a:r>
            <a:r>
              <a:rPr lang="en-US" dirty="0"/>
              <a:t>.</a:t>
            </a:r>
          </a:p>
        </p:txBody>
      </p:sp>
    </p:spTree>
    <p:extLst>
      <p:ext uri="{BB962C8B-B14F-4D97-AF65-F5344CB8AC3E}">
        <p14:creationId xmlns:p14="http://schemas.microsoft.com/office/powerpoint/2010/main" val="248658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sp>
        <p:nvSpPr>
          <p:cNvPr id="4" name="Rectangle 3"/>
          <p:cNvSpPr/>
          <p:nvPr/>
        </p:nvSpPr>
        <p:spPr>
          <a:xfrm>
            <a:off x="228600" y="1143000"/>
            <a:ext cx="8686800" cy="4678204"/>
          </a:xfrm>
          <a:prstGeom prst="rect">
            <a:avLst/>
          </a:prstGeom>
        </p:spPr>
        <p:txBody>
          <a:bodyPr wrap="square">
            <a:spAutoFit/>
          </a:bodyPr>
          <a:lstStyle/>
          <a:p>
            <a:r>
              <a:rPr lang="en-US" sz="2400" dirty="0"/>
              <a:t>Many machine parts are loaded in </a:t>
            </a:r>
            <a:r>
              <a:rPr lang="en-US" sz="2400" dirty="0" smtClean="0"/>
              <a:t>torsion,</a:t>
            </a:r>
            <a:r>
              <a:rPr lang="en-US" sz="2400" dirty="0"/>
              <a:t> either</a:t>
            </a:r>
            <a:endParaRPr lang="en-US" sz="2400" dirty="0" smtClean="0"/>
          </a:p>
          <a:p>
            <a:pPr marL="742950" lvl="1" indent="-285750">
              <a:buFont typeface="Arial" panose="020B0604020202020204" pitchFamily="34" charset="0"/>
              <a:buChar char="•"/>
            </a:pPr>
            <a:r>
              <a:rPr lang="en-US" sz="2000" dirty="0" smtClean="0"/>
              <a:t>To </a:t>
            </a:r>
            <a:r>
              <a:rPr lang="en-US" sz="2000" dirty="0"/>
              <a:t>transmit power (like a driveshaft or an axle shaft in a vehicle) </a:t>
            </a:r>
            <a:endParaRPr lang="en-US" sz="2000" dirty="0" smtClean="0"/>
          </a:p>
          <a:p>
            <a:pPr algn="ctr"/>
            <a:r>
              <a:rPr lang="en-US" sz="2000" dirty="0" smtClean="0"/>
              <a:t>OR </a:t>
            </a:r>
          </a:p>
          <a:p>
            <a:pPr marL="742950" lvl="1" indent="-285750">
              <a:buFont typeface="Arial" panose="020B0604020202020204" pitchFamily="34" charset="0"/>
              <a:buChar char="•"/>
            </a:pPr>
            <a:r>
              <a:rPr lang="en-US" sz="2000" dirty="0"/>
              <a:t>T</a:t>
            </a:r>
            <a:r>
              <a:rPr lang="en-US" sz="2000" dirty="0" smtClean="0"/>
              <a:t>o </a:t>
            </a:r>
            <a:r>
              <a:rPr lang="en-US" sz="2000" dirty="0"/>
              <a:t>support a dynamic load (like a coil spring or a torsion bar</a:t>
            </a:r>
            <a:r>
              <a:rPr lang="en-US" sz="2000" dirty="0" smtClean="0"/>
              <a:t>).</a:t>
            </a:r>
          </a:p>
          <a:p>
            <a:pPr lvl="1"/>
            <a:endParaRPr lang="en-US" sz="2200" dirty="0"/>
          </a:p>
          <a:p>
            <a:r>
              <a:rPr lang="en-US" sz="2400" dirty="0" smtClean="0"/>
              <a:t>Power </a:t>
            </a:r>
            <a:r>
              <a:rPr lang="en-US" sz="2400" dirty="0"/>
              <a:t>transmission parts are typically circular solid shafts or circular hollow </a:t>
            </a:r>
            <a:r>
              <a:rPr lang="en-US" sz="2400" dirty="0" smtClean="0"/>
              <a:t>shafts</a:t>
            </a:r>
          </a:p>
          <a:p>
            <a:r>
              <a:rPr lang="en-US" sz="2400" dirty="0" smtClean="0"/>
              <a:t> </a:t>
            </a:r>
            <a:endParaRPr lang="en-US" sz="2400" dirty="0"/>
          </a:p>
          <a:p>
            <a:pPr marL="800100" lvl="1" indent="-342900">
              <a:buFont typeface="Wingdings" panose="05000000000000000000" pitchFamily="2" charset="2"/>
              <a:buChar char="v"/>
            </a:pPr>
            <a:r>
              <a:rPr lang="en-US" sz="2000" dirty="0" smtClean="0"/>
              <a:t>because </a:t>
            </a:r>
            <a:r>
              <a:rPr lang="en-US" sz="2000" dirty="0"/>
              <a:t>these shapes are easy to manufacture and balance, </a:t>
            </a:r>
            <a:r>
              <a:rPr lang="en-US" sz="2000" dirty="0" smtClean="0"/>
              <a:t>and</a:t>
            </a:r>
          </a:p>
          <a:p>
            <a:endParaRPr lang="en-US" sz="2000" dirty="0" smtClean="0"/>
          </a:p>
          <a:p>
            <a:pPr marL="800100" lvl="1" indent="-342900">
              <a:buFont typeface="Wingdings" panose="05000000000000000000" pitchFamily="2" charset="2"/>
              <a:buChar char="v"/>
            </a:pPr>
            <a:r>
              <a:rPr lang="en-US" sz="2000" dirty="0" smtClean="0"/>
              <a:t> </a:t>
            </a:r>
            <a:r>
              <a:rPr lang="en-US" sz="2000" dirty="0"/>
              <a:t>because the outermost material carries most of the stress. </a:t>
            </a:r>
            <a:endParaRPr lang="en-US" sz="2000" dirty="0" smtClean="0"/>
          </a:p>
          <a:p>
            <a:endParaRPr lang="en-US" sz="2000" dirty="0"/>
          </a:p>
          <a:p>
            <a:pPr marL="800100" lvl="1" indent="-342900">
              <a:buFont typeface="Wingdings" panose="05000000000000000000" pitchFamily="2" charset="2"/>
              <a:buChar char="v"/>
            </a:pPr>
            <a:r>
              <a:rPr lang="en-US" sz="2000" dirty="0" smtClean="0"/>
              <a:t>For </a:t>
            </a:r>
            <a:r>
              <a:rPr lang="en-US" sz="2000" dirty="0"/>
              <a:t>a given maximum size, more material is available along the entire surface of a circle than at the four corners of a square.</a:t>
            </a:r>
          </a:p>
        </p:txBody>
      </p:sp>
    </p:spTree>
    <p:extLst>
      <p:ext uri="{BB962C8B-B14F-4D97-AF65-F5344CB8AC3E}">
        <p14:creationId xmlns:p14="http://schemas.microsoft.com/office/powerpoint/2010/main" val="4103865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pic>
        <p:nvPicPr>
          <p:cNvPr id="3" name="Picture 2"/>
          <p:cNvPicPr>
            <a:picLocks noChangeAspect="1"/>
          </p:cNvPicPr>
          <p:nvPr/>
        </p:nvPicPr>
        <p:blipFill rotWithShape="1">
          <a:blip r:embed="rId2"/>
          <a:srcRect l="35937" t="46876" r="39063" b="27083"/>
          <a:stretch/>
        </p:blipFill>
        <p:spPr>
          <a:xfrm>
            <a:off x="5562600" y="685800"/>
            <a:ext cx="3276600" cy="2667000"/>
          </a:xfrm>
          <a:prstGeom prst="rect">
            <a:avLst/>
          </a:prstGeom>
        </p:spPr>
      </p:pic>
      <p:sp>
        <p:nvSpPr>
          <p:cNvPr id="6" name="Rectangle 5"/>
          <p:cNvSpPr/>
          <p:nvPr/>
        </p:nvSpPr>
        <p:spPr>
          <a:xfrm>
            <a:off x="246089" y="3886200"/>
            <a:ext cx="5334000" cy="2554545"/>
          </a:xfrm>
          <a:prstGeom prst="rect">
            <a:avLst/>
          </a:prstGeom>
        </p:spPr>
        <p:txBody>
          <a:bodyPr wrap="square">
            <a:spAutoFit/>
          </a:bodyPr>
          <a:lstStyle/>
          <a:p>
            <a:r>
              <a:rPr lang="en-US" sz="2000" dirty="0" smtClean="0"/>
              <a:t>For </a:t>
            </a:r>
            <a:r>
              <a:rPr lang="en-US" sz="2000" dirty="0"/>
              <a:t>instance, when you turn a screwdriver (Fig. 3-1a), your hand applies a torque T to the handle (Fig. 3-1b) and twists the shank of the screwdriver. </a:t>
            </a:r>
            <a:endParaRPr lang="en-US" sz="2000" dirty="0" smtClean="0"/>
          </a:p>
          <a:p>
            <a:endParaRPr lang="en-US" sz="2000" dirty="0" smtClean="0"/>
          </a:p>
          <a:p>
            <a:r>
              <a:rPr lang="en-US" sz="2000" dirty="0" smtClean="0"/>
              <a:t>Other </a:t>
            </a:r>
            <a:r>
              <a:rPr lang="en-US" sz="2000" dirty="0"/>
              <a:t>examples of bars in torsion are drive shafts in automobiles, axles, propeller shafts, steering rods, and drill </a:t>
            </a:r>
            <a:r>
              <a:rPr lang="en-US" sz="2000" dirty="0" smtClean="0"/>
              <a:t>bits.</a:t>
            </a:r>
            <a:endParaRPr lang="en-US" sz="2000" dirty="0"/>
          </a:p>
        </p:txBody>
      </p:sp>
      <p:pic>
        <p:nvPicPr>
          <p:cNvPr id="7" name="Picture 6"/>
          <p:cNvPicPr>
            <a:picLocks noChangeAspect="1"/>
          </p:cNvPicPr>
          <p:nvPr/>
        </p:nvPicPr>
        <p:blipFill rotWithShape="1">
          <a:blip r:embed="rId3"/>
          <a:srcRect l="15625" t="41667" r="57813" b="23958"/>
          <a:stretch/>
        </p:blipFill>
        <p:spPr>
          <a:xfrm>
            <a:off x="5943600" y="3810000"/>
            <a:ext cx="3048000" cy="2895600"/>
          </a:xfrm>
          <a:prstGeom prst="rect">
            <a:avLst/>
          </a:prstGeom>
        </p:spPr>
      </p:pic>
      <p:sp>
        <p:nvSpPr>
          <p:cNvPr id="4" name="Rectangle 3"/>
          <p:cNvSpPr/>
          <p:nvPr/>
        </p:nvSpPr>
        <p:spPr>
          <a:xfrm>
            <a:off x="228600" y="1419135"/>
            <a:ext cx="4876800" cy="1323439"/>
          </a:xfrm>
          <a:prstGeom prst="rect">
            <a:avLst/>
          </a:prstGeom>
        </p:spPr>
        <p:txBody>
          <a:bodyPr wrap="square">
            <a:spAutoFit/>
          </a:bodyPr>
          <a:lstStyle/>
          <a:p>
            <a:r>
              <a:rPr lang="en-US" sz="2000" dirty="0"/>
              <a:t>Torsion refers to the twisting of a straight bar when it is loaded by moments (or torques) that tend to produce rotation about the longitudinal axis of the bar.</a:t>
            </a:r>
          </a:p>
        </p:txBody>
      </p:sp>
    </p:spTree>
    <p:extLst>
      <p:ext uri="{BB962C8B-B14F-4D97-AF65-F5344CB8AC3E}">
        <p14:creationId xmlns:p14="http://schemas.microsoft.com/office/powerpoint/2010/main" val="3402918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sp>
        <p:nvSpPr>
          <p:cNvPr id="4" name="Rectangle 3"/>
          <p:cNvSpPr/>
          <p:nvPr/>
        </p:nvSpPr>
        <p:spPr>
          <a:xfrm>
            <a:off x="228600" y="1219200"/>
            <a:ext cx="4724400" cy="5078313"/>
          </a:xfrm>
          <a:prstGeom prst="rect">
            <a:avLst/>
          </a:prstGeom>
        </p:spPr>
        <p:txBody>
          <a:bodyPr wrap="square">
            <a:spAutoFit/>
          </a:bodyPr>
          <a:lstStyle/>
          <a:p>
            <a:r>
              <a:rPr lang="en-US" dirty="0"/>
              <a:t>An idealized case of torsional loading is pictured in Fig. 3-2a, </a:t>
            </a:r>
            <a:r>
              <a:rPr lang="en-US" dirty="0" smtClean="0"/>
              <a:t>which </a:t>
            </a:r>
            <a:r>
              <a:rPr lang="en-US" dirty="0"/>
              <a:t>shows a straight bar supported at one end and loaded by two pairs of </a:t>
            </a:r>
            <a:r>
              <a:rPr lang="en-US" i="1" dirty="0">
                <a:solidFill>
                  <a:srgbClr val="FF0000"/>
                </a:solidFill>
              </a:rPr>
              <a:t>equal and opposite forces</a:t>
            </a:r>
            <a:r>
              <a:rPr lang="en-US" i="1" dirty="0" smtClean="0">
                <a:solidFill>
                  <a:srgbClr val="FF0000"/>
                </a:solidFill>
              </a:rPr>
              <a:t>.</a:t>
            </a:r>
          </a:p>
          <a:p>
            <a:r>
              <a:rPr lang="en-US" dirty="0" smtClean="0"/>
              <a:t> </a:t>
            </a:r>
          </a:p>
          <a:p>
            <a:r>
              <a:rPr lang="en-US" dirty="0" smtClean="0"/>
              <a:t>The </a:t>
            </a:r>
            <a:r>
              <a:rPr lang="en-US" dirty="0"/>
              <a:t>first pair consists of the forces P1 acting near the midpoint of the bar and the second pair consists of the forces P2 acting at the end. </a:t>
            </a:r>
            <a:endParaRPr lang="en-US" dirty="0" smtClean="0"/>
          </a:p>
          <a:p>
            <a:r>
              <a:rPr lang="en-US" dirty="0" smtClean="0"/>
              <a:t>Each </a:t>
            </a:r>
            <a:r>
              <a:rPr lang="en-US" dirty="0"/>
              <a:t>pair of forces forms a couple that tends to twist the bar about its longitudinal axis. </a:t>
            </a:r>
            <a:endParaRPr lang="en-US" dirty="0" smtClean="0"/>
          </a:p>
          <a:p>
            <a:endParaRPr lang="en-US" dirty="0" smtClean="0"/>
          </a:p>
          <a:p>
            <a:r>
              <a:rPr lang="en-US" dirty="0" smtClean="0"/>
              <a:t>As </a:t>
            </a:r>
            <a:r>
              <a:rPr lang="en-US" dirty="0"/>
              <a:t>we know from statics, the moment of a couple is equal to the product of one of the forces and the perpendicular distance between the lines of action of the forces; thus, the first couple has a moment T1 =</a:t>
            </a:r>
            <a:r>
              <a:rPr lang="en-US" dirty="0" smtClean="0"/>
              <a:t>P1d1 </a:t>
            </a:r>
            <a:r>
              <a:rPr lang="en-US" dirty="0"/>
              <a:t>and the second has a moment </a:t>
            </a:r>
            <a:r>
              <a:rPr lang="en-US" dirty="0" smtClean="0"/>
              <a:t>T2= </a:t>
            </a:r>
            <a:r>
              <a:rPr lang="en-US" dirty="0"/>
              <a:t>P2d2</a:t>
            </a:r>
          </a:p>
        </p:txBody>
      </p:sp>
      <p:pic>
        <p:nvPicPr>
          <p:cNvPr id="5" name="Picture 4"/>
          <p:cNvPicPr>
            <a:picLocks noChangeAspect="1"/>
          </p:cNvPicPr>
          <p:nvPr/>
        </p:nvPicPr>
        <p:blipFill rotWithShape="1">
          <a:blip r:embed="rId2"/>
          <a:srcRect l="14844" t="67708" r="60156" b="12378"/>
          <a:stretch/>
        </p:blipFill>
        <p:spPr>
          <a:xfrm>
            <a:off x="4953000" y="1143000"/>
            <a:ext cx="4038600" cy="4267200"/>
          </a:xfrm>
          <a:prstGeom prst="rect">
            <a:avLst/>
          </a:prstGeom>
        </p:spPr>
      </p:pic>
    </p:spTree>
    <p:extLst>
      <p:ext uri="{BB962C8B-B14F-4D97-AF65-F5344CB8AC3E}">
        <p14:creationId xmlns:p14="http://schemas.microsoft.com/office/powerpoint/2010/main" val="2369451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sp>
        <p:nvSpPr>
          <p:cNvPr id="8" name="Rectangle 7"/>
          <p:cNvSpPr/>
          <p:nvPr/>
        </p:nvSpPr>
        <p:spPr>
          <a:xfrm>
            <a:off x="228600" y="1058882"/>
            <a:ext cx="4800600" cy="3970318"/>
          </a:xfrm>
          <a:prstGeom prst="rect">
            <a:avLst/>
          </a:prstGeom>
        </p:spPr>
        <p:txBody>
          <a:bodyPr wrap="square">
            <a:spAutoFit/>
          </a:bodyPr>
          <a:lstStyle/>
          <a:p>
            <a:r>
              <a:rPr lang="en-US" dirty="0"/>
              <a:t>The moment of a couple may be represented by a vector in the form of a double-headed arrow (Fig. 3-2b). The arrow is perpendicular to the plane containing the couple, and therefore in this case both arrows are parallel to the axis of the bar. </a:t>
            </a:r>
            <a:endParaRPr lang="en-US" dirty="0" smtClean="0"/>
          </a:p>
          <a:p>
            <a:endParaRPr lang="en-US" dirty="0" smtClean="0"/>
          </a:p>
          <a:p>
            <a:r>
              <a:rPr lang="en-US" dirty="0" smtClean="0"/>
              <a:t>The </a:t>
            </a:r>
            <a:r>
              <a:rPr lang="en-US" dirty="0"/>
              <a:t>direction (or sense) of the moment is indicated by the </a:t>
            </a:r>
            <a:r>
              <a:rPr lang="en-US" i="1" dirty="0">
                <a:solidFill>
                  <a:srgbClr val="7030A0"/>
                </a:solidFill>
              </a:rPr>
              <a:t>right-hand rule </a:t>
            </a:r>
            <a:r>
              <a:rPr lang="en-US" dirty="0"/>
              <a:t>for moment vectors—namely, using your right hand</a:t>
            </a:r>
            <a:r>
              <a:rPr lang="en-US" dirty="0" smtClean="0"/>
              <a:t>,</a:t>
            </a:r>
          </a:p>
          <a:p>
            <a:endParaRPr lang="en-US" dirty="0" smtClean="0"/>
          </a:p>
          <a:p>
            <a:r>
              <a:rPr lang="en-US" i="1" dirty="0" smtClean="0"/>
              <a:t> </a:t>
            </a:r>
            <a:r>
              <a:rPr lang="en-US" i="1" dirty="0"/>
              <a:t>let your fingers curl in the direction of the moment, and then your thumb will point in the direction of the vector.</a:t>
            </a:r>
          </a:p>
        </p:txBody>
      </p:sp>
      <p:pic>
        <p:nvPicPr>
          <p:cNvPr id="9" name="Picture 8"/>
          <p:cNvPicPr>
            <a:picLocks noChangeAspect="1"/>
          </p:cNvPicPr>
          <p:nvPr/>
        </p:nvPicPr>
        <p:blipFill rotWithShape="1">
          <a:blip r:embed="rId2"/>
          <a:srcRect l="15625" t="57306" r="60157" b="12501"/>
          <a:stretch/>
        </p:blipFill>
        <p:spPr>
          <a:xfrm>
            <a:off x="5181600" y="1066800"/>
            <a:ext cx="3733800" cy="3200399"/>
          </a:xfrm>
          <a:prstGeom prst="rect">
            <a:avLst/>
          </a:prstGeom>
        </p:spPr>
      </p:pic>
      <p:sp>
        <p:nvSpPr>
          <p:cNvPr id="10" name="Rectangle 9"/>
          <p:cNvSpPr/>
          <p:nvPr/>
        </p:nvSpPr>
        <p:spPr>
          <a:xfrm>
            <a:off x="228600" y="5105400"/>
            <a:ext cx="8686800" cy="1477328"/>
          </a:xfrm>
          <a:prstGeom prst="rect">
            <a:avLst/>
          </a:prstGeom>
        </p:spPr>
        <p:txBody>
          <a:bodyPr wrap="square">
            <a:spAutoFit/>
          </a:bodyPr>
          <a:lstStyle/>
          <a:p>
            <a:r>
              <a:rPr lang="en-US" dirty="0"/>
              <a:t>An alternative representation of a moment is a curved arrow acting in the direction of rotation (Fig. 3-2c). </a:t>
            </a:r>
            <a:endParaRPr lang="en-US" dirty="0" smtClean="0"/>
          </a:p>
          <a:p>
            <a:r>
              <a:rPr lang="en-US" dirty="0" smtClean="0"/>
              <a:t> </a:t>
            </a:r>
          </a:p>
          <a:p>
            <a:r>
              <a:rPr lang="en-US" b="1" i="1" dirty="0" smtClean="0"/>
              <a:t>Moments </a:t>
            </a:r>
            <a:r>
              <a:rPr lang="en-US" b="1" i="1" dirty="0"/>
              <a:t>that produce twisting of a bar</a:t>
            </a:r>
            <a:r>
              <a:rPr lang="en-US" dirty="0"/>
              <a:t>, such as the moments T1 and T2 in Fig. 3-2, are called </a:t>
            </a:r>
            <a:r>
              <a:rPr lang="en-US" u="sng" dirty="0">
                <a:solidFill>
                  <a:srgbClr val="FF0000"/>
                </a:solidFill>
              </a:rPr>
              <a:t>torques or twisting moments</a:t>
            </a:r>
            <a:r>
              <a:rPr lang="en-US" dirty="0"/>
              <a:t>. </a:t>
            </a:r>
            <a:endParaRPr lang="en-US" dirty="0" smtClean="0"/>
          </a:p>
        </p:txBody>
      </p:sp>
    </p:spTree>
    <p:extLst>
      <p:ext uri="{BB962C8B-B14F-4D97-AF65-F5344CB8AC3E}">
        <p14:creationId xmlns:p14="http://schemas.microsoft.com/office/powerpoint/2010/main" val="614345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200400" cy="762000"/>
          </a:xfrm>
        </p:spPr>
        <p:txBody>
          <a:bodyPr/>
          <a:lstStyle/>
          <a:p>
            <a:r>
              <a:rPr lang="en-US" dirty="0" smtClean="0"/>
              <a:t>Introduction</a:t>
            </a:r>
            <a:endParaRPr lang="en-US" dirty="0"/>
          </a:p>
        </p:txBody>
      </p:sp>
      <p:sp>
        <p:nvSpPr>
          <p:cNvPr id="5" name="Rectangle 4"/>
          <p:cNvSpPr/>
          <p:nvPr/>
        </p:nvSpPr>
        <p:spPr>
          <a:xfrm>
            <a:off x="228600" y="1371600"/>
            <a:ext cx="4648200" cy="3785652"/>
          </a:xfrm>
          <a:prstGeom prst="rect">
            <a:avLst/>
          </a:prstGeom>
        </p:spPr>
        <p:txBody>
          <a:bodyPr wrap="square">
            <a:spAutoFit/>
          </a:bodyPr>
          <a:lstStyle/>
          <a:p>
            <a:r>
              <a:rPr lang="en-US" sz="2000" dirty="0"/>
              <a:t>Cylindrical members that are subjected to torques and transmit power through rotation are called </a:t>
            </a:r>
            <a:r>
              <a:rPr lang="en-US" sz="2000" b="1" u="sng" dirty="0">
                <a:solidFill>
                  <a:srgbClr val="FF0000"/>
                </a:solidFill>
              </a:rPr>
              <a:t>shafts</a:t>
            </a:r>
            <a:r>
              <a:rPr lang="en-US" sz="2000" dirty="0"/>
              <a:t>; for instance, the drive shaft of an automobile or the propeller shaft of a ship. </a:t>
            </a:r>
            <a:endParaRPr lang="en-US" sz="2000" dirty="0" smtClean="0"/>
          </a:p>
          <a:p>
            <a:endParaRPr lang="en-US" sz="2000" dirty="0"/>
          </a:p>
          <a:p>
            <a:r>
              <a:rPr lang="en-US" sz="2000" dirty="0" smtClean="0"/>
              <a:t>Most </a:t>
            </a:r>
            <a:r>
              <a:rPr lang="en-US" sz="2000" dirty="0"/>
              <a:t>shafts have circular </a:t>
            </a:r>
            <a:r>
              <a:rPr lang="en-US" sz="2000" dirty="0" smtClean="0"/>
              <a:t>cross </a:t>
            </a:r>
            <a:r>
              <a:rPr lang="en-US" sz="2000" dirty="0"/>
              <a:t>sections, either solid or </a:t>
            </a:r>
            <a:r>
              <a:rPr lang="en-US" sz="2000" dirty="0" smtClean="0"/>
              <a:t>tubular</a:t>
            </a:r>
          </a:p>
          <a:p>
            <a:endParaRPr lang="en-US" sz="2000" dirty="0" smtClean="0"/>
          </a:p>
          <a:p>
            <a:r>
              <a:rPr lang="en-US" sz="2000" dirty="0" smtClean="0"/>
              <a:t> </a:t>
            </a:r>
            <a:r>
              <a:rPr lang="en-US" sz="2000" i="1" dirty="0" smtClean="0">
                <a:solidFill>
                  <a:srgbClr val="FF0000"/>
                </a:solidFill>
              </a:rPr>
              <a:t>Such shafts which are subjected to torques or twisting moments are said to be in torsion</a:t>
            </a:r>
            <a:r>
              <a:rPr lang="en-US" sz="2000" dirty="0" smtClean="0"/>
              <a:t>. </a:t>
            </a:r>
          </a:p>
        </p:txBody>
      </p:sp>
      <p:pic>
        <p:nvPicPr>
          <p:cNvPr id="3" name="Picture 2"/>
          <p:cNvPicPr>
            <a:picLocks noChangeAspect="1"/>
          </p:cNvPicPr>
          <p:nvPr/>
        </p:nvPicPr>
        <p:blipFill rotWithShape="1">
          <a:blip r:embed="rId2"/>
          <a:srcRect l="35937" t="46876" r="39063" b="27083"/>
          <a:stretch/>
        </p:blipFill>
        <p:spPr>
          <a:xfrm>
            <a:off x="5105400" y="1371600"/>
            <a:ext cx="3733800" cy="304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dirty="0" smtClean="0"/>
              <a:t>Introduction</a:t>
            </a:r>
            <a:endParaRPr lang="en-US" dirty="0"/>
          </a:p>
        </p:txBody>
      </p:sp>
      <p:sp>
        <p:nvSpPr>
          <p:cNvPr id="5" name="Rectangle 4"/>
          <p:cNvSpPr/>
          <p:nvPr/>
        </p:nvSpPr>
        <p:spPr>
          <a:xfrm>
            <a:off x="304800" y="1403866"/>
            <a:ext cx="4114800" cy="4524315"/>
          </a:xfrm>
          <a:prstGeom prst="rect">
            <a:avLst/>
          </a:prstGeom>
        </p:spPr>
        <p:txBody>
          <a:bodyPr wrap="square">
            <a:spAutoFit/>
          </a:bodyPr>
          <a:lstStyle/>
          <a:p>
            <a:r>
              <a:rPr lang="en-US" dirty="0"/>
              <a:t>In this </a:t>
            </a:r>
            <a:r>
              <a:rPr lang="en-US" dirty="0" smtClean="0"/>
              <a:t>lecture, </a:t>
            </a:r>
            <a:r>
              <a:rPr lang="en-US" dirty="0"/>
              <a:t>structural members and machine parts that are in torsion will be considered. </a:t>
            </a:r>
            <a:endParaRPr lang="en-US" dirty="0" smtClean="0"/>
          </a:p>
          <a:p>
            <a:endParaRPr lang="en-US" dirty="0" smtClean="0"/>
          </a:p>
          <a:p>
            <a:r>
              <a:rPr lang="en-US" dirty="0" smtClean="0"/>
              <a:t>More </a:t>
            </a:r>
            <a:r>
              <a:rPr lang="en-US" dirty="0"/>
              <a:t>specifically, </a:t>
            </a:r>
            <a:r>
              <a:rPr lang="en-US" dirty="0" smtClean="0"/>
              <a:t>we </a:t>
            </a:r>
            <a:r>
              <a:rPr lang="en-US" dirty="0"/>
              <a:t>will analyze the stresses and strains in members of circular cross section subjected to twisting couples, or torques, T and </a:t>
            </a:r>
            <a:r>
              <a:rPr lang="en-US" dirty="0" smtClean="0"/>
              <a:t>T’(Fig</a:t>
            </a:r>
            <a:r>
              <a:rPr lang="en-US" dirty="0"/>
              <a:t>. 3.1). </a:t>
            </a:r>
            <a:endParaRPr lang="en-US" dirty="0" smtClean="0"/>
          </a:p>
          <a:p>
            <a:endParaRPr lang="en-US" dirty="0" smtClean="0"/>
          </a:p>
          <a:p>
            <a:r>
              <a:rPr lang="en-US" dirty="0" smtClean="0"/>
              <a:t>These </a:t>
            </a:r>
            <a:r>
              <a:rPr lang="en-US" dirty="0"/>
              <a:t>couples have a common magnitude T, and opposite senses. They are vector quantities and can be represented either by curved arrows as in Fig. 3.1a, or by couple vectors as in Fig. 3.1b. </a:t>
            </a:r>
          </a:p>
        </p:txBody>
      </p:sp>
      <p:pic>
        <p:nvPicPr>
          <p:cNvPr id="6" name="Picture 5"/>
          <p:cNvPicPr>
            <a:picLocks noChangeAspect="1"/>
          </p:cNvPicPr>
          <p:nvPr/>
        </p:nvPicPr>
        <p:blipFill rotWithShape="1">
          <a:blip r:embed="rId2"/>
          <a:srcRect l="23437" t="37500" r="57813" b="32292"/>
          <a:stretch/>
        </p:blipFill>
        <p:spPr>
          <a:xfrm>
            <a:off x="4800600" y="1447799"/>
            <a:ext cx="3810000" cy="4800601"/>
          </a:xfrm>
          <a:prstGeom prst="rect">
            <a:avLst/>
          </a:prstGeom>
        </p:spPr>
      </p:pic>
    </p:spTree>
    <p:extLst>
      <p:ext uri="{BB962C8B-B14F-4D97-AF65-F5344CB8AC3E}">
        <p14:creationId xmlns:p14="http://schemas.microsoft.com/office/powerpoint/2010/main" val="18879660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8301</TotalTime>
  <Words>3175</Words>
  <Application>Microsoft Office PowerPoint</Application>
  <PresentationFormat>On-screen Show (4:3)</PresentationFormat>
  <Paragraphs>204</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Georgia</vt:lpstr>
      <vt:lpstr>Times New Roman</vt:lpstr>
      <vt:lpstr>Trebuchet MS</vt:lpstr>
      <vt:lpstr>Wingdings</vt:lpstr>
      <vt:lpstr>Wingdings 2</vt:lpstr>
      <vt:lpstr>Urban</vt:lpstr>
      <vt:lpstr>Mechanics of Materials(ME-294)</vt:lpstr>
      <vt:lpstr>Chapter 3-MECHANICS OF  MATERIALS  Sixth Edition Ferdinand P. Beer  E. Russell  Johnston, Jr.  John T. DeWolf David F. Mazurek</vt:lpstr>
      <vt:lpstr>Introduction</vt:lpstr>
      <vt:lpstr>Introduction</vt:lpstr>
      <vt:lpstr>Introduction</vt:lpstr>
      <vt:lpstr>Introduction</vt:lpstr>
      <vt:lpstr>Introduction</vt:lpstr>
      <vt:lpstr>Introduction</vt:lpstr>
      <vt:lpstr>Introduction</vt:lpstr>
      <vt:lpstr>Polar Moment of Inertia </vt:lpstr>
      <vt:lpstr>Polar Moment of Inertia </vt:lpstr>
      <vt:lpstr> PRELIMINARY DISCUSSION OF THE STRESSES IN A SHAFT </vt:lpstr>
      <vt:lpstr>STRESSES IN A SHAFT </vt:lpstr>
      <vt:lpstr>STRESSES IN A SHAFT </vt:lpstr>
      <vt:lpstr> DEFORMATIONS IN A CIRCULAR SHAFT</vt:lpstr>
      <vt:lpstr> DEFORMATIONS IN A CIRCULAR SHAFT</vt:lpstr>
      <vt:lpstr> DEFORMATIONS IN A CIRCULAR SHAFT</vt:lpstr>
      <vt:lpstr> STRESSES IN THE ELASTIC LIMIT</vt:lpstr>
      <vt:lpstr> STRESSES IN THE ELASTIC LIMIT</vt:lpstr>
      <vt:lpstr> STRESSES IN THE ELASTIC LIMIT  </vt:lpstr>
      <vt:lpstr> STRESSES IN THE ELASTIC LIMIT</vt:lpstr>
      <vt:lpstr>PowerPoint Presentation</vt:lpstr>
      <vt:lpstr> STRESSES IN THE ELASTIC LIMIT</vt:lpstr>
      <vt:lpstr>ANGLE OF TWIST IN THE ELASTIC RANGE  </vt:lpstr>
      <vt:lpstr>ANGLE OF TWIST IN THE ELASTIC RANGE  </vt:lpstr>
      <vt:lpstr>ANGLE OF TWIST IN THE ELASTIC RANGE  </vt:lpstr>
      <vt:lpstr>ANGLE OF TWIST IN THE ELASTIC RANGE  </vt:lpstr>
      <vt:lpstr>ANGLE OF TWIST IN THE ELASTIC RANGE  </vt:lpstr>
      <vt:lpstr>DESIGN OF TRANSMISSION SHAFTS </vt:lpstr>
      <vt:lpstr>DESIGN OF TRANSMISSION SHAFTS </vt:lpstr>
      <vt:lpstr>STRESS CONCENTRATIONS IN CIRCULAR SHAFTS </vt:lpstr>
      <vt:lpstr>STRESS CONCENTRATIONS IN CIRCULAR SHAFTS </vt:lpstr>
      <vt:lpstr>STRESS CONCENTRATIONS IN CIRCULAR SHAFTS </vt:lpstr>
      <vt:lpstr>STRESS CONCENTRATIONS IN CIRCULAR SHAFTS </vt:lpstr>
      <vt:lpstr>STRESS CONCENTRATIONS IN CIRCULAR SHAFTS </vt:lpstr>
      <vt:lpstr>STRESS CONCENTRATIONS IN CIRCULAR SHAFTS </vt:lpstr>
      <vt:lpstr>Applications </vt:lpstr>
      <vt:lpstr>Applications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of Materials(ME-294)</dc:title>
  <dc:creator>AZAM</dc:creator>
  <cp:lastModifiedBy>Muhammad Azam</cp:lastModifiedBy>
  <cp:revision>460</cp:revision>
  <dcterms:created xsi:type="dcterms:W3CDTF">2015-02-01T13:29:53Z</dcterms:created>
  <dcterms:modified xsi:type="dcterms:W3CDTF">2015-05-06T05:26:30Z</dcterms:modified>
</cp:coreProperties>
</file>